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620" r:id="rId1"/>
  </p:sldMasterIdLst>
  <p:sldIdLst>
    <p:sldId id="279" r:id="rId2"/>
    <p:sldId id="281" r:id="rId3"/>
    <p:sldId id="256" r:id="rId4"/>
    <p:sldId id="278" r:id="rId5"/>
    <p:sldId id="280" r:id="rId6"/>
    <p:sldId id="276" r:id="rId7"/>
    <p:sldId id="268" r:id="rId8"/>
    <p:sldId id="286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70" r:id="rId20"/>
    <p:sldId id="274" r:id="rId21"/>
    <p:sldId id="272" r:id="rId22"/>
    <p:sldId id="273" r:id="rId23"/>
    <p:sldId id="283" r:id="rId24"/>
    <p:sldId id="284" r:id="rId25"/>
    <p:sldId id="285" r:id="rId26"/>
    <p:sldId id="287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D8A63-4FBF-8E4E-945E-F21223B54829}" type="doc">
      <dgm:prSet loTypeId="urn:microsoft.com/office/officeart/2005/8/layout/hierarchy3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88861C4-FCFC-9C48-A14A-B779DB90F6BB}">
      <dgm:prSet/>
      <dgm:spPr/>
      <dgm:t>
        <a:bodyPr/>
        <a:lstStyle/>
        <a:p>
          <a:pPr rtl="0"/>
          <a:r>
            <a:rPr lang="en-US" dirty="0" smtClean="0"/>
            <a:t>Two aspects in the process of planning </a:t>
          </a:r>
          <a:endParaRPr lang="en-US" dirty="0"/>
        </a:p>
      </dgm:t>
    </dgm:pt>
    <dgm:pt modelId="{D815C04F-7440-1E49-946A-342C2313D84E}" type="parTrans" cxnId="{ACFD6952-78D6-B446-84D7-E2C9452A5A7C}">
      <dgm:prSet/>
      <dgm:spPr/>
      <dgm:t>
        <a:bodyPr/>
        <a:lstStyle/>
        <a:p>
          <a:endParaRPr lang="ru-RU"/>
        </a:p>
      </dgm:t>
    </dgm:pt>
    <dgm:pt modelId="{34A024B9-D4C2-744C-826F-3AF6BDF03796}" type="sibTrans" cxnId="{ACFD6952-78D6-B446-84D7-E2C9452A5A7C}">
      <dgm:prSet/>
      <dgm:spPr/>
      <dgm:t>
        <a:bodyPr/>
        <a:lstStyle/>
        <a:p>
          <a:endParaRPr lang="ru-RU"/>
        </a:p>
      </dgm:t>
    </dgm:pt>
    <dgm:pt modelId="{EDA4A4BA-D010-314E-BC15-4A9F6DD0514C}">
      <dgm:prSet/>
      <dgm:spPr/>
      <dgm:t>
        <a:bodyPr/>
        <a:lstStyle/>
        <a:p>
          <a:pPr rtl="0"/>
          <a:r>
            <a:rPr lang="en-US" dirty="0" smtClean="0"/>
            <a:t>Selecting a syllabus framework </a:t>
          </a:r>
          <a:endParaRPr lang="en-US" dirty="0"/>
        </a:p>
      </dgm:t>
    </dgm:pt>
    <dgm:pt modelId="{14477EDC-5040-5447-9D44-AF68FB0F5663}" type="parTrans" cxnId="{09D99BB8-6142-4E43-B415-D24C124102CB}">
      <dgm:prSet/>
      <dgm:spPr/>
      <dgm:t>
        <a:bodyPr/>
        <a:lstStyle/>
        <a:p>
          <a:endParaRPr lang="ru-RU"/>
        </a:p>
      </dgm:t>
    </dgm:pt>
    <dgm:pt modelId="{4C60AF39-1706-C049-B522-0A644CCD6E48}" type="sibTrans" cxnId="{09D99BB8-6142-4E43-B415-D24C124102CB}">
      <dgm:prSet/>
      <dgm:spPr/>
      <dgm:t>
        <a:bodyPr/>
        <a:lstStyle/>
        <a:p>
          <a:endParaRPr lang="ru-RU"/>
        </a:p>
      </dgm:t>
    </dgm:pt>
    <dgm:pt modelId="{6D8949F3-4F34-B545-8B12-A911C58DBE3D}">
      <dgm:prSet/>
      <dgm:spPr/>
      <dgm:t>
        <a:bodyPr/>
        <a:lstStyle/>
        <a:p>
          <a:pPr rtl="0"/>
          <a:r>
            <a:rPr lang="en-US" dirty="0" smtClean="0"/>
            <a:t>Developing instructional blocks</a:t>
          </a:r>
          <a:endParaRPr lang="en-US" dirty="0"/>
        </a:p>
      </dgm:t>
    </dgm:pt>
    <dgm:pt modelId="{647133AB-FC96-7247-BFB3-5D519B1CD3CE}" type="parTrans" cxnId="{A9341030-861D-F546-8D1A-7ED955D520EA}">
      <dgm:prSet/>
      <dgm:spPr/>
      <dgm:t>
        <a:bodyPr/>
        <a:lstStyle/>
        <a:p>
          <a:endParaRPr lang="ru-RU"/>
        </a:p>
      </dgm:t>
    </dgm:pt>
    <dgm:pt modelId="{B2DAF52A-6CE9-D142-A17F-5AC0A4CB6102}" type="sibTrans" cxnId="{A9341030-861D-F546-8D1A-7ED955D520EA}">
      <dgm:prSet/>
      <dgm:spPr/>
      <dgm:t>
        <a:bodyPr/>
        <a:lstStyle/>
        <a:p>
          <a:endParaRPr lang="ru-RU"/>
        </a:p>
      </dgm:t>
    </dgm:pt>
    <dgm:pt modelId="{460E4319-1F7C-AB47-B4F1-23AE5C081040}" type="pres">
      <dgm:prSet presAssocID="{039D8A63-4FBF-8E4E-945E-F21223B548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8E7232-8C0F-DC4B-BC0F-0D8843F64DFB}" type="pres">
      <dgm:prSet presAssocID="{E88861C4-FCFC-9C48-A14A-B779DB90F6BB}" presName="root" presStyleCnt="0"/>
      <dgm:spPr/>
    </dgm:pt>
    <dgm:pt modelId="{9D39CF49-2597-324F-850D-1C37466847FC}" type="pres">
      <dgm:prSet presAssocID="{E88861C4-FCFC-9C48-A14A-B779DB90F6BB}" presName="rootComposite" presStyleCnt="0"/>
      <dgm:spPr/>
    </dgm:pt>
    <dgm:pt modelId="{6B450F9D-F696-744C-BDCF-C84AB563E0EF}" type="pres">
      <dgm:prSet presAssocID="{E88861C4-FCFC-9C48-A14A-B779DB90F6BB}" presName="rootText" presStyleLbl="node1" presStyleIdx="0" presStyleCnt="1" custScaleX="265613" custScaleY="100327" custLinFactNeighborY="-27519"/>
      <dgm:spPr/>
      <dgm:t>
        <a:bodyPr/>
        <a:lstStyle/>
        <a:p>
          <a:endParaRPr lang="ru-RU"/>
        </a:p>
      </dgm:t>
    </dgm:pt>
    <dgm:pt modelId="{7C2C61CA-3577-C648-9BC8-8A8EB8A957C7}" type="pres">
      <dgm:prSet presAssocID="{E88861C4-FCFC-9C48-A14A-B779DB90F6BB}" presName="rootConnector" presStyleLbl="node1" presStyleIdx="0" presStyleCnt="1"/>
      <dgm:spPr/>
      <dgm:t>
        <a:bodyPr/>
        <a:lstStyle/>
        <a:p>
          <a:endParaRPr lang="ru-RU"/>
        </a:p>
      </dgm:t>
    </dgm:pt>
    <dgm:pt modelId="{2243C5D7-7593-C647-A990-2C3888F564F7}" type="pres">
      <dgm:prSet presAssocID="{E88861C4-FCFC-9C48-A14A-B779DB90F6BB}" presName="childShape" presStyleCnt="0"/>
      <dgm:spPr/>
    </dgm:pt>
    <dgm:pt modelId="{100F89C6-B5E7-1B45-81F5-6C9F092F982B}" type="pres">
      <dgm:prSet presAssocID="{14477EDC-5040-5447-9D44-AF68FB0F566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A6AD12A2-F45D-D84E-B91B-F87FE98ACB4E}" type="pres">
      <dgm:prSet presAssocID="{EDA4A4BA-D010-314E-BC15-4A9F6DD0514C}" presName="childText" presStyleLbl="bgAcc1" presStyleIdx="0" presStyleCnt="2" custScaleX="188306" custScaleY="136532" custLinFactX="9441" custLinFactNeighborX="100000" custLinFactNeighborY="50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8CEB9-382F-AA43-9BF9-29D536DC3E7C}" type="pres">
      <dgm:prSet presAssocID="{647133AB-FC96-7247-BFB3-5D519B1CD3CE}" presName="Name13" presStyleLbl="parChTrans1D2" presStyleIdx="1" presStyleCnt="2"/>
      <dgm:spPr/>
      <dgm:t>
        <a:bodyPr/>
        <a:lstStyle/>
        <a:p>
          <a:endParaRPr lang="ru-RU"/>
        </a:p>
      </dgm:t>
    </dgm:pt>
    <dgm:pt modelId="{FBAD773B-E221-7340-922B-4B5F5FE3094B}" type="pres">
      <dgm:prSet presAssocID="{6D8949F3-4F34-B545-8B12-A911C58DBE3D}" presName="childText" presStyleLbl="bgAcc1" presStyleIdx="1" presStyleCnt="2" custFlipHor="0" custScaleX="183988" custScaleY="138027" custLinFactX="-1473" custLinFactY="-13380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341030-861D-F546-8D1A-7ED955D520EA}" srcId="{E88861C4-FCFC-9C48-A14A-B779DB90F6BB}" destId="{6D8949F3-4F34-B545-8B12-A911C58DBE3D}" srcOrd="1" destOrd="0" parTransId="{647133AB-FC96-7247-BFB3-5D519B1CD3CE}" sibTransId="{B2DAF52A-6CE9-D142-A17F-5AC0A4CB6102}"/>
    <dgm:cxn modelId="{CB6AC8D6-B7D8-7147-A64D-E75B7BE26358}" type="presOf" srcId="{6D8949F3-4F34-B545-8B12-A911C58DBE3D}" destId="{FBAD773B-E221-7340-922B-4B5F5FE3094B}" srcOrd="0" destOrd="0" presId="urn:microsoft.com/office/officeart/2005/8/layout/hierarchy3"/>
    <dgm:cxn modelId="{DA19337B-2BF2-5D4D-B678-1BAA9A76EDEB}" type="presOf" srcId="{E88861C4-FCFC-9C48-A14A-B779DB90F6BB}" destId="{7C2C61CA-3577-C648-9BC8-8A8EB8A957C7}" srcOrd="1" destOrd="0" presId="urn:microsoft.com/office/officeart/2005/8/layout/hierarchy3"/>
    <dgm:cxn modelId="{BEE3EF52-CB02-C34C-A958-E43522B7938C}" type="presOf" srcId="{039D8A63-4FBF-8E4E-945E-F21223B54829}" destId="{460E4319-1F7C-AB47-B4F1-23AE5C081040}" srcOrd="0" destOrd="0" presId="urn:microsoft.com/office/officeart/2005/8/layout/hierarchy3"/>
    <dgm:cxn modelId="{E51E05D8-5BAA-BF44-9232-6174CE549978}" type="presOf" srcId="{E88861C4-FCFC-9C48-A14A-B779DB90F6BB}" destId="{6B450F9D-F696-744C-BDCF-C84AB563E0EF}" srcOrd="0" destOrd="0" presId="urn:microsoft.com/office/officeart/2005/8/layout/hierarchy3"/>
    <dgm:cxn modelId="{CB9A20CF-6691-FF44-9CE4-97CEDD004053}" type="presOf" srcId="{647133AB-FC96-7247-BFB3-5D519B1CD3CE}" destId="{4038CEB9-382F-AA43-9BF9-29D536DC3E7C}" srcOrd="0" destOrd="0" presId="urn:microsoft.com/office/officeart/2005/8/layout/hierarchy3"/>
    <dgm:cxn modelId="{ACFD6952-78D6-B446-84D7-E2C9452A5A7C}" srcId="{039D8A63-4FBF-8E4E-945E-F21223B54829}" destId="{E88861C4-FCFC-9C48-A14A-B779DB90F6BB}" srcOrd="0" destOrd="0" parTransId="{D815C04F-7440-1E49-946A-342C2313D84E}" sibTransId="{34A024B9-D4C2-744C-826F-3AF6BDF03796}"/>
    <dgm:cxn modelId="{48611D7E-8DE2-AD49-82A3-9D9BEAB145F0}" type="presOf" srcId="{14477EDC-5040-5447-9D44-AF68FB0F5663}" destId="{100F89C6-B5E7-1B45-81F5-6C9F092F982B}" srcOrd="0" destOrd="0" presId="urn:microsoft.com/office/officeart/2005/8/layout/hierarchy3"/>
    <dgm:cxn modelId="{19DA0EAC-73E0-7B4C-AB36-A868B8D08DA8}" type="presOf" srcId="{EDA4A4BA-D010-314E-BC15-4A9F6DD0514C}" destId="{A6AD12A2-F45D-D84E-B91B-F87FE98ACB4E}" srcOrd="0" destOrd="0" presId="urn:microsoft.com/office/officeart/2005/8/layout/hierarchy3"/>
    <dgm:cxn modelId="{09D99BB8-6142-4E43-B415-D24C124102CB}" srcId="{E88861C4-FCFC-9C48-A14A-B779DB90F6BB}" destId="{EDA4A4BA-D010-314E-BC15-4A9F6DD0514C}" srcOrd="0" destOrd="0" parTransId="{14477EDC-5040-5447-9D44-AF68FB0F5663}" sibTransId="{4C60AF39-1706-C049-B522-0A644CCD6E48}"/>
    <dgm:cxn modelId="{ADB6CB35-A6B2-E44B-9943-13D2793D076E}" type="presParOf" srcId="{460E4319-1F7C-AB47-B4F1-23AE5C081040}" destId="{C18E7232-8C0F-DC4B-BC0F-0D8843F64DFB}" srcOrd="0" destOrd="0" presId="urn:microsoft.com/office/officeart/2005/8/layout/hierarchy3"/>
    <dgm:cxn modelId="{E1777851-6518-784C-8C8D-82D9A8181AA8}" type="presParOf" srcId="{C18E7232-8C0F-DC4B-BC0F-0D8843F64DFB}" destId="{9D39CF49-2597-324F-850D-1C37466847FC}" srcOrd="0" destOrd="0" presId="urn:microsoft.com/office/officeart/2005/8/layout/hierarchy3"/>
    <dgm:cxn modelId="{B9329F46-608F-BA4C-8609-BB3F6E135CEA}" type="presParOf" srcId="{9D39CF49-2597-324F-850D-1C37466847FC}" destId="{6B450F9D-F696-744C-BDCF-C84AB563E0EF}" srcOrd="0" destOrd="0" presId="urn:microsoft.com/office/officeart/2005/8/layout/hierarchy3"/>
    <dgm:cxn modelId="{5EBCE2E2-8048-A047-8135-48FBE7A11B7F}" type="presParOf" srcId="{9D39CF49-2597-324F-850D-1C37466847FC}" destId="{7C2C61CA-3577-C648-9BC8-8A8EB8A957C7}" srcOrd="1" destOrd="0" presId="urn:microsoft.com/office/officeart/2005/8/layout/hierarchy3"/>
    <dgm:cxn modelId="{0BA6E14C-93BF-8248-81D1-BAEB85C866EC}" type="presParOf" srcId="{C18E7232-8C0F-DC4B-BC0F-0D8843F64DFB}" destId="{2243C5D7-7593-C647-A990-2C3888F564F7}" srcOrd="1" destOrd="0" presId="urn:microsoft.com/office/officeart/2005/8/layout/hierarchy3"/>
    <dgm:cxn modelId="{7A710649-F7F4-1F40-ABB6-2ACEF921A1C8}" type="presParOf" srcId="{2243C5D7-7593-C647-A990-2C3888F564F7}" destId="{100F89C6-B5E7-1B45-81F5-6C9F092F982B}" srcOrd="0" destOrd="0" presId="urn:microsoft.com/office/officeart/2005/8/layout/hierarchy3"/>
    <dgm:cxn modelId="{B6ACE146-2855-4E4C-9E63-4A3DD1688F1F}" type="presParOf" srcId="{2243C5D7-7593-C647-A990-2C3888F564F7}" destId="{A6AD12A2-F45D-D84E-B91B-F87FE98ACB4E}" srcOrd="1" destOrd="0" presId="urn:microsoft.com/office/officeart/2005/8/layout/hierarchy3"/>
    <dgm:cxn modelId="{A4F1BAD4-E63F-3845-A361-F82E2E515555}" type="presParOf" srcId="{2243C5D7-7593-C647-A990-2C3888F564F7}" destId="{4038CEB9-382F-AA43-9BF9-29D536DC3E7C}" srcOrd="2" destOrd="0" presId="urn:microsoft.com/office/officeart/2005/8/layout/hierarchy3"/>
    <dgm:cxn modelId="{74198A37-C22A-4B44-804D-423011B41970}" type="presParOf" srcId="{2243C5D7-7593-C647-A990-2C3888F564F7}" destId="{FBAD773B-E221-7340-922B-4B5F5FE3094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A480B-EA38-E74D-BB6C-73287945AEF7}" type="doc">
      <dgm:prSet loTypeId="urn:microsoft.com/office/officeart/2005/8/layout/cycle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044743-BBCA-CA4C-AE89-723AB25B70E1}">
      <dgm:prSet/>
      <dgm:spPr/>
      <dgm:t>
        <a:bodyPr/>
        <a:lstStyle/>
        <a:p>
          <a:pPr rtl="0"/>
          <a:r>
            <a:rPr lang="en-US" dirty="0" smtClean="0"/>
            <a:t>Grammatical</a:t>
          </a:r>
          <a:endParaRPr lang="en-US" dirty="0"/>
        </a:p>
      </dgm:t>
    </dgm:pt>
    <dgm:pt modelId="{06663E91-801A-9B43-AF54-D603A0F237C2}" type="parTrans" cxnId="{7020815A-3A47-6846-912F-C61719EB7C4D}">
      <dgm:prSet/>
      <dgm:spPr/>
      <dgm:t>
        <a:bodyPr/>
        <a:lstStyle/>
        <a:p>
          <a:endParaRPr lang="ru-RU"/>
        </a:p>
      </dgm:t>
    </dgm:pt>
    <dgm:pt modelId="{14D71510-43CB-5E4B-9332-240B6545395C}" type="sibTrans" cxnId="{7020815A-3A47-6846-912F-C61719EB7C4D}">
      <dgm:prSet/>
      <dgm:spPr/>
      <dgm:t>
        <a:bodyPr/>
        <a:lstStyle/>
        <a:p>
          <a:endParaRPr lang="ru-RU"/>
        </a:p>
      </dgm:t>
    </dgm:pt>
    <dgm:pt modelId="{D43F4D9F-E399-834F-8912-01E0E6605B59}">
      <dgm:prSet/>
      <dgm:spPr/>
      <dgm:t>
        <a:bodyPr/>
        <a:lstStyle/>
        <a:p>
          <a:pPr rtl="0"/>
          <a:r>
            <a:rPr lang="en-US" smtClean="0"/>
            <a:t>Lexical</a:t>
          </a:r>
          <a:endParaRPr lang="en-US"/>
        </a:p>
      </dgm:t>
    </dgm:pt>
    <dgm:pt modelId="{9CCAA858-A43D-6444-A470-8F7A7A1F3821}" type="parTrans" cxnId="{7AFE7AE5-13EA-EF4E-A129-6B2D8434E8A9}">
      <dgm:prSet/>
      <dgm:spPr/>
      <dgm:t>
        <a:bodyPr/>
        <a:lstStyle/>
        <a:p>
          <a:endParaRPr lang="ru-RU"/>
        </a:p>
      </dgm:t>
    </dgm:pt>
    <dgm:pt modelId="{5DA8795B-365B-CB47-B131-717995DD13C9}" type="sibTrans" cxnId="{7AFE7AE5-13EA-EF4E-A129-6B2D8434E8A9}">
      <dgm:prSet/>
      <dgm:spPr/>
      <dgm:t>
        <a:bodyPr/>
        <a:lstStyle/>
        <a:p>
          <a:endParaRPr lang="ru-RU"/>
        </a:p>
      </dgm:t>
    </dgm:pt>
    <dgm:pt modelId="{ACEA7277-4D46-2E47-9369-B70B3A6B31AD}">
      <dgm:prSet/>
      <dgm:spPr/>
      <dgm:t>
        <a:bodyPr/>
        <a:lstStyle/>
        <a:p>
          <a:pPr rtl="0"/>
          <a:r>
            <a:rPr lang="en-US" smtClean="0"/>
            <a:t>Functional</a:t>
          </a:r>
          <a:endParaRPr lang="en-US"/>
        </a:p>
      </dgm:t>
    </dgm:pt>
    <dgm:pt modelId="{9D84FE86-D5EE-3E4E-973E-BF427B58B963}" type="parTrans" cxnId="{ABD753A7-38E1-E14B-A03F-FFB153212484}">
      <dgm:prSet/>
      <dgm:spPr/>
      <dgm:t>
        <a:bodyPr/>
        <a:lstStyle/>
        <a:p>
          <a:endParaRPr lang="ru-RU"/>
        </a:p>
      </dgm:t>
    </dgm:pt>
    <dgm:pt modelId="{D1EFAB71-FAA9-5845-B3C0-4C48D69A338E}" type="sibTrans" cxnId="{ABD753A7-38E1-E14B-A03F-FFB153212484}">
      <dgm:prSet/>
      <dgm:spPr/>
      <dgm:t>
        <a:bodyPr/>
        <a:lstStyle/>
        <a:p>
          <a:endParaRPr lang="ru-RU"/>
        </a:p>
      </dgm:t>
    </dgm:pt>
    <dgm:pt modelId="{6FDA15A9-E421-3840-8096-5745035D9DDD}">
      <dgm:prSet/>
      <dgm:spPr/>
      <dgm:t>
        <a:bodyPr/>
        <a:lstStyle/>
        <a:p>
          <a:pPr rtl="0"/>
          <a:r>
            <a:rPr lang="en-US" dirty="0" smtClean="0"/>
            <a:t>Topical</a:t>
          </a:r>
          <a:endParaRPr lang="en-US" dirty="0"/>
        </a:p>
      </dgm:t>
    </dgm:pt>
    <dgm:pt modelId="{DFCA5EC5-1316-194B-804B-FD3CA7CB5985}" type="parTrans" cxnId="{AD85E0F0-5204-0A45-B7DC-C27911EC12CF}">
      <dgm:prSet/>
      <dgm:spPr/>
      <dgm:t>
        <a:bodyPr/>
        <a:lstStyle/>
        <a:p>
          <a:endParaRPr lang="ru-RU"/>
        </a:p>
      </dgm:t>
    </dgm:pt>
    <dgm:pt modelId="{E4DF88E6-32D7-8C49-B3AE-0915A9B2B61D}" type="sibTrans" cxnId="{AD85E0F0-5204-0A45-B7DC-C27911EC12CF}">
      <dgm:prSet/>
      <dgm:spPr/>
      <dgm:t>
        <a:bodyPr/>
        <a:lstStyle/>
        <a:p>
          <a:endParaRPr lang="ru-RU"/>
        </a:p>
      </dgm:t>
    </dgm:pt>
    <dgm:pt modelId="{FEB56B44-0E29-8841-8655-95E0B3A90AD6}">
      <dgm:prSet/>
      <dgm:spPr/>
      <dgm:t>
        <a:bodyPr/>
        <a:lstStyle/>
        <a:p>
          <a:pPr rtl="0"/>
          <a:r>
            <a:rPr lang="en-US" smtClean="0"/>
            <a:t>Task-based</a:t>
          </a:r>
          <a:endParaRPr lang="en-US"/>
        </a:p>
      </dgm:t>
    </dgm:pt>
    <dgm:pt modelId="{B148DA14-8900-1B4C-89FF-60073915DDCB}" type="parTrans" cxnId="{F9E0A7FB-FE82-9749-A26E-272B03B8D3C6}">
      <dgm:prSet/>
      <dgm:spPr/>
      <dgm:t>
        <a:bodyPr/>
        <a:lstStyle/>
        <a:p>
          <a:endParaRPr lang="ru-RU"/>
        </a:p>
      </dgm:t>
    </dgm:pt>
    <dgm:pt modelId="{24B68278-6E2F-D346-8765-F29EAA440A4C}" type="sibTrans" cxnId="{F9E0A7FB-FE82-9749-A26E-272B03B8D3C6}">
      <dgm:prSet/>
      <dgm:spPr/>
      <dgm:t>
        <a:bodyPr/>
        <a:lstStyle/>
        <a:p>
          <a:endParaRPr lang="ru-RU"/>
        </a:p>
      </dgm:t>
    </dgm:pt>
    <dgm:pt modelId="{F09B6ABB-6B1D-0644-9D45-DA78181A36F1}" type="pres">
      <dgm:prSet presAssocID="{55DA480B-EA38-E74D-BB6C-73287945AE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00730E-0F39-6943-9DE7-227DFB29B257}" type="pres">
      <dgm:prSet presAssocID="{3E044743-BBCA-CA4C-AE89-723AB25B70E1}" presName="node" presStyleLbl="node1" presStyleIdx="0" presStyleCnt="5" custScaleX="549715" custRadScaleRad="94780" custRadScaleInc="-28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0959A-8647-7F46-A07F-6780DBB9F052}" type="pres">
      <dgm:prSet presAssocID="{14D71510-43CB-5E4B-9332-240B6545395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D9EFAE8-5B5F-0749-9EF4-D1687938450B}" type="pres">
      <dgm:prSet presAssocID="{14D71510-43CB-5E4B-9332-240B6545395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D5C9701-19BA-0644-AC64-15F88E840939}" type="pres">
      <dgm:prSet presAssocID="{D43F4D9F-E399-834F-8912-01E0E6605B59}" presName="node" presStyleLbl="node1" presStyleIdx="1" presStyleCnt="5" custScaleX="363394" custRadScaleRad="153562" custRadScaleInc="-433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6F292-AE0B-D34A-BA53-34A3CE2A7D55}" type="pres">
      <dgm:prSet presAssocID="{5DA8795B-365B-CB47-B131-717995DD13C9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88FE928-196B-1B48-B0AB-CC1547A3249C}" type="pres">
      <dgm:prSet presAssocID="{5DA8795B-365B-CB47-B131-717995DD13C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4ABA093-4DE8-0D44-84EB-4AE86228C393}" type="pres">
      <dgm:prSet presAssocID="{ACEA7277-4D46-2E47-9369-B70B3A6B31AD}" presName="node" presStyleLbl="node1" presStyleIdx="2" presStyleCnt="5" custScaleX="343466" custRadScaleRad="169555" custRadScaleInc="-169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3EC16-7B9D-AC45-B9D1-87BD0250EE36}" type="pres">
      <dgm:prSet presAssocID="{D1EFAB71-FAA9-5845-B3C0-4C48D69A338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3BEA795-F39C-794F-88BE-27AB5CDCB427}" type="pres">
      <dgm:prSet presAssocID="{D1EFAB71-FAA9-5845-B3C0-4C48D69A338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1E0C0F6-FFD9-274B-9AC3-95BCC16A148D}" type="pres">
      <dgm:prSet presAssocID="{6FDA15A9-E421-3840-8096-5745035D9DDD}" presName="node" presStyleLbl="node1" presStyleIdx="3" presStyleCnt="5" custScaleX="340643" custScaleY="134866" custRadScaleRad="177819" custRadScaleInc="81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3A180-AB69-E640-B08D-1BFECB517D6B}" type="pres">
      <dgm:prSet presAssocID="{E4DF88E6-32D7-8C49-B3AE-0915A9B2B61D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51599D9-D85F-1F46-8E0D-CA095B1B282F}" type="pres">
      <dgm:prSet presAssocID="{E4DF88E6-32D7-8C49-B3AE-0915A9B2B61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D40538C-A5D5-754C-80C3-1A008E32F335}" type="pres">
      <dgm:prSet presAssocID="{FEB56B44-0E29-8841-8655-95E0B3A90AD6}" presName="node" presStyleLbl="node1" presStyleIdx="4" presStyleCnt="5" custScaleX="316490" custScaleY="126689" custRadScaleRad="204603" custRadScaleInc="-488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D7C90-1AA8-4A41-A639-0EA661D7DB34}" type="pres">
      <dgm:prSet presAssocID="{24B68278-6E2F-D346-8765-F29EAA440A4C}" presName="sibTrans" presStyleLbl="sibTrans2D1" presStyleIdx="4" presStyleCnt="5" custLinFactX="-636" custLinFactY="96861" custLinFactNeighborX="-100000" custLinFactNeighborY="100000"/>
      <dgm:spPr/>
      <dgm:t>
        <a:bodyPr/>
        <a:lstStyle/>
        <a:p>
          <a:endParaRPr lang="ru-RU"/>
        </a:p>
      </dgm:t>
    </dgm:pt>
    <dgm:pt modelId="{62C9743A-6FE7-BB42-8B8B-B06A7529E50A}" type="pres">
      <dgm:prSet presAssocID="{24B68278-6E2F-D346-8765-F29EAA440A4C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A1EE0F7B-AAA8-6D46-A1A1-09642FF92A55}" type="presOf" srcId="{24B68278-6E2F-D346-8765-F29EAA440A4C}" destId="{970D7C90-1AA8-4A41-A639-0EA661D7DB34}" srcOrd="0" destOrd="0" presId="urn:microsoft.com/office/officeart/2005/8/layout/cycle2"/>
    <dgm:cxn modelId="{233B9BF5-EC87-FC48-A32B-9FC982640A6F}" type="presOf" srcId="{14D71510-43CB-5E4B-9332-240B6545395C}" destId="{8D9EFAE8-5B5F-0749-9EF4-D1687938450B}" srcOrd="1" destOrd="0" presId="urn:microsoft.com/office/officeart/2005/8/layout/cycle2"/>
    <dgm:cxn modelId="{A47CFA2A-764E-B04A-817B-346CD30F670E}" type="presOf" srcId="{14D71510-43CB-5E4B-9332-240B6545395C}" destId="{7240959A-8647-7F46-A07F-6780DBB9F052}" srcOrd="0" destOrd="0" presId="urn:microsoft.com/office/officeart/2005/8/layout/cycle2"/>
    <dgm:cxn modelId="{209E52C3-41B7-DF41-BECA-C551B6482599}" type="presOf" srcId="{24B68278-6E2F-D346-8765-F29EAA440A4C}" destId="{62C9743A-6FE7-BB42-8B8B-B06A7529E50A}" srcOrd="1" destOrd="0" presId="urn:microsoft.com/office/officeart/2005/8/layout/cycle2"/>
    <dgm:cxn modelId="{17A2F0C3-5397-EA4C-A44A-99BDC9800CDC}" type="presOf" srcId="{5DA8795B-365B-CB47-B131-717995DD13C9}" destId="{6656F292-AE0B-D34A-BA53-34A3CE2A7D55}" srcOrd="0" destOrd="0" presId="urn:microsoft.com/office/officeart/2005/8/layout/cycle2"/>
    <dgm:cxn modelId="{7020815A-3A47-6846-912F-C61719EB7C4D}" srcId="{55DA480B-EA38-E74D-BB6C-73287945AEF7}" destId="{3E044743-BBCA-CA4C-AE89-723AB25B70E1}" srcOrd="0" destOrd="0" parTransId="{06663E91-801A-9B43-AF54-D603A0F237C2}" sibTransId="{14D71510-43CB-5E4B-9332-240B6545395C}"/>
    <dgm:cxn modelId="{AD85E0F0-5204-0A45-B7DC-C27911EC12CF}" srcId="{55DA480B-EA38-E74D-BB6C-73287945AEF7}" destId="{6FDA15A9-E421-3840-8096-5745035D9DDD}" srcOrd="3" destOrd="0" parTransId="{DFCA5EC5-1316-194B-804B-FD3CA7CB5985}" sibTransId="{E4DF88E6-32D7-8C49-B3AE-0915A9B2B61D}"/>
    <dgm:cxn modelId="{90653BBB-73AB-4E4E-81DB-9C35FD612903}" type="presOf" srcId="{6FDA15A9-E421-3840-8096-5745035D9DDD}" destId="{01E0C0F6-FFD9-274B-9AC3-95BCC16A148D}" srcOrd="0" destOrd="0" presId="urn:microsoft.com/office/officeart/2005/8/layout/cycle2"/>
    <dgm:cxn modelId="{4C763576-D62D-334E-87BD-BE3F57DB8BDF}" type="presOf" srcId="{5DA8795B-365B-CB47-B131-717995DD13C9}" destId="{E88FE928-196B-1B48-B0AB-CC1547A3249C}" srcOrd="1" destOrd="0" presId="urn:microsoft.com/office/officeart/2005/8/layout/cycle2"/>
    <dgm:cxn modelId="{11DBC9B9-40B5-294D-A8C2-9F0071A9DFB9}" type="presOf" srcId="{ACEA7277-4D46-2E47-9369-B70B3A6B31AD}" destId="{74ABA093-4DE8-0D44-84EB-4AE86228C393}" srcOrd="0" destOrd="0" presId="urn:microsoft.com/office/officeart/2005/8/layout/cycle2"/>
    <dgm:cxn modelId="{7F0CA38E-A7B3-FA4E-A155-A7ED0A75CEDA}" type="presOf" srcId="{3E044743-BBCA-CA4C-AE89-723AB25B70E1}" destId="{2B00730E-0F39-6943-9DE7-227DFB29B257}" srcOrd="0" destOrd="0" presId="urn:microsoft.com/office/officeart/2005/8/layout/cycle2"/>
    <dgm:cxn modelId="{ABD753A7-38E1-E14B-A03F-FFB153212484}" srcId="{55DA480B-EA38-E74D-BB6C-73287945AEF7}" destId="{ACEA7277-4D46-2E47-9369-B70B3A6B31AD}" srcOrd="2" destOrd="0" parTransId="{9D84FE86-D5EE-3E4E-973E-BF427B58B963}" sibTransId="{D1EFAB71-FAA9-5845-B3C0-4C48D69A338E}"/>
    <dgm:cxn modelId="{7AFE7AE5-13EA-EF4E-A129-6B2D8434E8A9}" srcId="{55DA480B-EA38-E74D-BB6C-73287945AEF7}" destId="{D43F4D9F-E399-834F-8912-01E0E6605B59}" srcOrd="1" destOrd="0" parTransId="{9CCAA858-A43D-6444-A470-8F7A7A1F3821}" sibTransId="{5DA8795B-365B-CB47-B131-717995DD13C9}"/>
    <dgm:cxn modelId="{FDAA8410-1C9D-434C-BA7E-EC1DF8B6EE05}" type="presOf" srcId="{D43F4D9F-E399-834F-8912-01E0E6605B59}" destId="{DD5C9701-19BA-0644-AC64-15F88E840939}" srcOrd="0" destOrd="0" presId="urn:microsoft.com/office/officeart/2005/8/layout/cycle2"/>
    <dgm:cxn modelId="{28E945BF-527D-7B40-9AE3-313EA919D3BB}" type="presOf" srcId="{E4DF88E6-32D7-8C49-B3AE-0915A9B2B61D}" destId="{451599D9-D85F-1F46-8E0D-CA095B1B282F}" srcOrd="1" destOrd="0" presId="urn:microsoft.com/office/officeart/2005/8/layout/cycle2"/>
    <dgm:cxn modelId="{F9E0A7FB-FE82-9749-A26E-272B03B8D3C6}" srcId="{55DA480B-EA38-E74D-BB6C-73287945AEF7}" destId="{FEB56B44-0E29-8841-8655-95E0B3A90AD6}" srcOrd="4" destOrd="0" parTransId="{B148DA14-8900-1B4C-89FF-60073915DDCB}" sibTransId="{24B68278-6E2F-D346-8765-F29EAA440A4C}"/>
    <dgm:cxn modelId="{0A97128C-6657-5343-94A7-61E0BB3F78FE}" type="presOf" srcId="{E4DF88E6-32D7-8C49-B3AE-0915A9B2B61D}" destId="{4083A180-AB69-E640-B08D-1BFECB517D6B}" srcOrd="0" destOrd="0" presId="urn:microsoft.com/office/officeart/2005/8/layout/cycle2"/>
    <dgm:cxn modelId="{99260A31-B102-854F-8CB6-2816B28C1193}" type="presOf" srcId="{FEB56B44-0E29-8841-8655-95E0B3A90AD6}" destId="{7D40538C-A5D5-754C-80C3-1A008E32F335}" srcOrd="0" destOrd="0" presId="urn:microsoft.com/office/officeart/2005/8/layout/cycle2"/>
    <dgm:cxn modelId="{4AC4A4D7-3C95-F34E-965F-4565F97DF56C}" type="presOf" srcId="{55DA480B-EA38-E74D-BB6C-73287945AEF7}" destId="{F09B6ABB-6B1D-0644-9D45-DA78181A36F1}" srcOrd="0" destOrd="0" presId="urn:microsoft.com/office/officeart/2005/8/layout/cycle2"/>
    <dgm:cxn modelId="{1190DDA9-F251-0B4C-807D-C1C7185C5112}" type="presOf" srcId="{D1EFAB71-FAA9-5845-B3C0-4C48D69A338E}" destId="{53BEA795-F39C-794F-88BE-27AB5CDCB427}" srcOrd="1" destOrd="0" presId="urn:microsoft.com/office/officeart/2005/8/layout/cycle2"/>
    <dgm:cxn modelId="{17D3BFE2-AFF8-4547-9F56-0DFFEE12FAD6}" type="presOf" srcId="{D1EFAB71-FAA9-5845-B3C0-4C48D69A338E}" destId="{8F63EC16-7B9D-AC45-B9D1-87BD0250EE36}" srcOrd="0" destOrd="0" presId="urn:microsoft.com/office/officeart/2005/8/layout/cycle2"/>
    <dgm:cxn modelId="{996627C9-2E2B-A243-BDD9-9478F31044E2}" type="presParOf" srcId="{F09B6ABB-6B1D-0644-9D45-DA78181A36F1}" destId="{2B00730E-0F39-6943-9DE7-227DFB29B257}" srcOrd="0" destOrd="0" presId="urn:microsoft.com/office/officeart/2005/8/layout/cycle2"/>
    <dgm:cxn modelId="{8FD69927-D4C7-B044-A42F-7CEBFC6EDBE6}" type="presParOf" srcId="{F09B6ABB-6B1D-0644-9D45-DA78181A36F1}" destId="{7240959A-8647-7F46-A07F-6780DBB9F052}" srcOrd="1" destOrd="0" presId="urn:microsoft.com/office/officeart/2005/8/layout/cycle2"/>
    <dgm:cxn modelId="{443296CD-514D-7047-83D5-2237D1978C95}" type="presParOf" srcId="{7240959A-8647-7F46-A07F-6780DBB9F052}" destId="{8D9EFAE8-5B5F-0749-9EF4-D1687938450B}" srcOrd="0" destOrd="0" presId="urn:microsoft.com/office/officeart/2005/8/layout/cycle2"/>
    <dgm:cxn modelId="{A2B2E9BD-CF5F-7247-9AEA-0A7E1C07304D}" type="presParOf" srcId="{F09B6ABB-6B1D-0644-9D45-DA78181A36F1}" destId="{DD5C9701-19BA-0644-AC64-15F88E840939}" srcOrd="2" destOrd="0" presId="urn:microsoft.com/office/officeart/2005/8/layout/cycle2"/>
    <dgm:cxn modelId="{D1F139C4-8038-9D44-872B-38CFA837392B}" type="presParOf" srcId="{F09B6ABB-6B1D-0644-9D45-DA78181A36F1}" destId="{6656F292-AE0B-D34A-BA53-34A3CE2A7D55}" srcOrd="3" destOrd="0" presId="urn:microsoft.com/office/officeart/2005/8/layout/cycle2"/>
    <dgm:cxn modelId="{6EBD2339-8D2D-9243-90CD-8AAF2D3A8818}" type="presParOf" srcId="{6656F292-AE0B-D34A-BA53-34A3CE2A7D55}" destId="{E88FE928-196B-1B48-B0AB-CC1547A3249C}" srcOrd="0" destOrd="0" presId="urn:microsoft.com/office/officeart/2005/8/layout/cycle2"/>
    <dgm:cxn modelId="{4B288966-B27D-BE4C-B802-B3AC9414CF80}" type="presParOf" srcId="{F09B6ABB-6B1D-0644-9D45-DA78181A36F1}" destId="{74ABA093-4DE8-0D44-84EB-4AE86228C393}" srcOrd="4" destOrd="0" presId="urn:microsoft.com/office/officeart/2005/8/layout/cycle2"/>
    <dgm:cxn modelId="{C65F4E4B-D428-4844-99AC-FACE66D2A036}" type="presParOf" srcId="{F09B6ABB-6B1D-0644-9D45-DA78181A36F1}" destId="{8F63EC16-7B9D-AC45-B9D1-87BD0250EE36}" srcOrd="5" destOrd="0" presId="urn:microsoft.com/office/officeart/2005/8/layout/cycle2"/>
    <dgm:cxn modelId="{B3491DAA-9424-3C4E-88C0-2CD53AA70000}" type="presParOf" srcId="{8F63EC16-7B9D-AC45-B9D1-87BD0250EE36}" destId="{53BEA795-F39C-794F-88BE-27AB5CDCB427}" srcOrd="0" destOrd="0" presId="urn:microsoft.com/office/officeart/2005/8/layout/cycle2"/>
    <dgm:cxn modelId="{1718BB0F-BC16-A640-8B3E-32AD907ACC27}" type="presParOf" srcId="{F09B6ABB-6B1D-0644-9D45-DA78181A36F1}" destId="{01E0C0F6-FFD9-274B-9AC3-95BCC16A148D}" srcOrd="6" destOrd="0" presId="urn:microsoft.com/office/officeart/2005/8/layout/cycle2"/>
    <dgm:cxn modelId="{09F04E86-741C-3A4A-B7A2-8E4540CF3084}" type="presParOf" srcId="{F09B6ABB-6B1D-0644-9D45-DA78181A36F1}" destId="{4083A180-AB69-E640-B08D-1BFECB517D6B}" srcOrd="7" destOrd="0" presId="urn:microsoft.com/office/officeart/2005/8/layout/cycle2"/>
    <dgm:cxn modelId="{B2C08123-9250-2C4C-88D5-BC26B17849B7}" type="presParOf" srcId="{4083A180-AB69-E640-B08D-1BFECB517D6B}" destId="{451599D9-D85F-1F46-8E0D-CA095B1B282F}" srcOrd="0" destOrd="0" presId="urn:microsoft.com/office/officeart/2005/8/layout/cycle2"/>
    <dgm:cxn modelId="{55FEB2C3-DCDD-284C-A0A5-E076851B4791}" type="presParOf" srcId="{F09B6ABB-6B1D-0644-9D45-DA78181A36F1}" destId="{7D40538C-A5D5-754C-80C3-1A008E32F335}" srcOrd="8" destOrd="0" presId="urn:microsoft.com/office/officeart/2005/8/layout/cycle2"/>
    <dgm:cxn modelId="{C711008D-893E-4540-960E-659068CC2E8F}" type="presParOf" srcId="{F09B6ABB-6B1D-0644-9D45-DA78181A36F1}" destId="{970D7C90-1AA8-4A41-A639-0EA661D7DB34}" srcOrd="9" destOrd="0" presId="urn:microsoft.com/office/officeart/2005/8/layout/cycle2"/>
    <dgm:cxn modelId="{FD97D3F2-710E-FF4F-B2FB-3D0DD7C521CE}" type="presParOf" srcId="{970D7C90-1AA8-4A41-A639-0EA661D7DB34}" destId="{62C9743A-6FE7-BB42-8B8B-B06A7529E5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50F9D-F696-744C-BDCF-C84AB563E0EF}">
      <dsp:nvSpPr>
        <dsp:cNvPr id="0" name=""/>
        <dsp:cNvSpPr/>
      </dsp:nvSpPr>
      <dsp:spPr>
        <a:xfrm>
          <a:off x="685062" y="0"/>
          <a:ext cx="5030674" cy="9500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Two aspects in the process of planning </a:t>
          </a:r>
          <a:endParaRPr lang="en-US" sz="2900" kern="1200" dirty="0"/>
        </a:p>
      </dsp:txBody>
      <dsp:txXfrm>
        <a:off x="712889" y="27827"/>
        <a:ext cx="4975020" cy="894436"/>
      </dsp:txXfrm>
    </dsp:sp>
    <dsp:sp modelId="{100F89C6-B5E7-1B45-81F5-6C9F092F982B}">
      <dsp:nvSpPr>
        <dsp:cNvPr id="0" name=""/>
        <dsp:cNvSpPr/>
      </dsp:nvSpPr>
      <dsp:spPr>
        <a:xfrm>
          <a:off x="1188130" y="950090"/>
          <a:ext cx="2161305" cy="1363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465"/>
              </a:lnTo>
              <a:lnTo>
                <a:pt x="2161305" y="1363465"/>
              </a:lnTo>
            </a:path>
          </a:pathLst>
        </a:custGeom>
        <a:noFill/>
        <a:ln w="317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D12A2-F45D-D84E-B91B-F87FE98ACB4E}">
      <dsp:nvSpPr>
        <dsp:cNvPr id="0" name=""/>
        <dsp:cNvSpPr/>
      </dsp:nvSpPr>
      <dsp:spPr>
        <a:xfrm>
          <a:off x="3349435" y="1667080"/>
          <a:ext cx="2853192" cy="1292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Selecting a syllabus framework </a:t>
          </a:r>
          <a:endParaRPr lang="en-US" sz="2700" kern="1200" dirty="0"/>
        </a:p>
      </dsp:txBody>
      <dsp:txXfrm>
        <a:off x="3387304" y="1704949"/>
        <a:ext cx="2777454" cy="1217210"/>
      </dsp:txXfrm>
    </dsp:sp>
    <dsp:sp modelId="{4038CEB9-382F-AA43-9BF9-29D536DC3E7C}">
      <dsp:nvSpPr>
        <dsp:cNvPr id="0" name=""/>
        <dsp:cNvSpPr/>
      </dsp:nvSpPr>
      <dsp:spPr>
        <a:xfrm>
          <a:off x="153689" y="950090"/>
          <a:ext cx="1034440" cy="1346424"/>
        </a:xfrm>
        <a:custGeom>
          <a:avLst/>
          <a:gdLst/>
          <a:ahLst/>
          <a:cxnLst/>
          <a:rect l="0" t="0" r="0" b="0"/>
          <a:pathLst>
            <a:path>
              <a:moveTo>
                <a:pt x="1034440" y="0"/>
              </a:moveTo>
              <a:lnTo>
                <a:pt x="0" y="1346424"/>
              </a:lnTo>
            </a:path>
          </a:pathLst>
        </a:custGeom>
        <a:noFill/>
        <a:ln w="317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D773B-E221-7340-922B-4B5F5FE3094B}">
      <dsp:nvSpPr>
        <dsp:cNvPr id="0" name=""/>
        <dsp:cNvSpPr/>
      </dsp:nvSpPr>
      <dsp:spPr>
        <a:xfrm>
          <a:off x="153689" y="1642961"/>
          <a:ext cx="2787766" cy="1307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Developing instructional blocks</a:t>
          </a:r>
          <a:endParaRPr lang="en-US" sz="2700" kern="1200" dirty="0"/>
        </a:p>
      </dsp:txBody>
      <dsp:txXfrm>
        <a:off x="191973" y="1681245"/>
        <a:ext cx="2711198" cy="1230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0730E-0F39-6943-9DE7-227DFB29B257}">
      <dsp:nvSpPr>
        <dsp:cNvPr id="0" name=""/>
        <dsp:cNvSpPr/>
      </dsp:nvSpPr>
      <dsp:spPr>
        <a:xfrm>
          <a:off x="792053" y="2"/>
          <a:ext cx="5419751" cy="9859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Grammatical</a:t>
          </a:r>
          <a:endParaRPr lang="en-US" sz="3500" kern="1200" dirty="0"/>
        </a:p>
      </dsp:txBody>
      <dsp:txXfrm>
        <a:off x="1585757" y="144387"/>
        <a:ext cx="3832343" cy="697150"/>
      </dsp:txXfrm>
    </dsp:sp>
    <dsp:sp modelId="{7240959A-8647-7F46-A07F-6780DBB9F052}">
      <dsp:nvSpPr>
        <dsp:cNvPr id="0" name=""/>
        <dsp:cNvSpPr/>
      </dsp:nvSpPr>
      <dsp:spPr>
        <a:xfrm rot="9022395">
          <a:off x="2593655" y="824977"/>
          <a:ext cx="63807" cy="332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611546" y="886796"/>
        <a:ext cx="44665" cy="199648"/>
      </dsp:txXfrm>
    </dsp:sp>
    <dsp:sp modelId="{DD5C9701-19BA-0644-AC64-15F88E840939}">
      <dsp:nvSpPr>
        <dsp:cNvPr id="0" name=""/>
        <dsp:cNvSpPr/>
      </dsp:nvSpPr>
      <dsp:spPr>
        <a:xfrm>
          <a:off x="0" y="972781"/>
          <a:ext cx="3582775" cy="9859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Lexical</a:t>
          </a:r>
          <a:endParaRPr lang="en-US" sz="3500" kern="1200"/>
        </a:p>
      </dsp:txBody>
      <dsp:txXfrm>
        <a:off x="524685" y="1117166"/>
        <a:ext cx="2533405" cy="697150"/>
      </dsp:txXfrm>
    </dsp:sp>
    <dsp:sp modelId="{6656F292-AE0B-D34A-BA53-34A3CE2A7D55}">
      <dsp:nvSpPr>
        <dsp:cNvPr id="0" name=""/>
        <dsp:cNvSpPr/>
      </dsp:nvSpPr>
      <dsp:spPr>
        <a:xfrm rot="21547574">
          <a:off x="3704347" y="1267908"/>
          <a:ext cx="299569" cy="332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704352" y="1335143"/>
        <a:ext cx="209698" cy="199648"/>
      </dsp:txXfrm>
    </dsp:sp>
    <dsp:sp modelId="{74ABA093-4DE8-0D44-84EB-4AE86228C393}">
      <dsp:nvSpPr>
        <dsp:cNvPr id="0" name=""/>
        <dsp:cNvSpPr/>
      </dsp:nvSpPr>
      <dsp:spPr>
        <a:xfrm>
          <a:off x="4142872" y="911096"/>
          <a:ext cx="3386300" cy="9859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Functional</a:t>
          </a:r>
          <a:endParaRPr lang="en-US" sz="3500" kern="1200"/>
        </a:p>
      </dsp:txBody>
      <dsp:txXfrm>
        <a:off x="4638784" y="1055481"/>
        <a:ext cx="2394476" cy="697150"/>
      </dsp:txXfrm>
    </dsp:sp>
    <dsp:sp modelId="{8F63EC16-7B9D-AC45-B9D1-87BD0250EE36}">
      <dsp:nvSpPr>
        <dsp:cNvPr id="0" name=""/>
        <dsp:cNvSpPr/>
      </dsp:nvSpPr>
      <dsp:spPr>
        <a:xfrm rot="9835161">
          <a:off x="3418552" y="1807671"/>
          <a:ext cx="880377" cy="332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516423" y="1860396"/>
        <a:ext cx="780553" cy="199648"/>
      </dsp:txXfrm>
    </dsp:sp>
    <dsp:sp modelId="{01E0C0F6-FFD9-274B-9AC3-95BCC16A148D}">
      <dsp:nvSpPr>
        <dsp:cNvPr id="0" name=""/>
        <dsp:cNvSpPr/>
      </dsp:nvSpPr>
      <dsp:spPr>
        <a:xfrm>
          <a:off x="0" y="1937494"/>
          <a:ext cx="3358468" cy="132967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Topical</a:t>
          </a:r>
          <a:endParaRPr lang="en-US" sz="3500" kern="1200" dirty="0"/>
        </a:p>
      </dsp:txBody>
      <dsp:txXfrm>
        <a:off x="491836" y="2132220"/>
        <a:ext cx="2374796" cy="940219"/>
      </dsp:txXfrm>
    </dsp:sp>
    <dsp:sp modelId="{4083A180-AB69-E640-B08D-1BFECB517D6B}">
      <dsp:nvSpPr>
        <dsp:cNvPr id="0" name=""/>
        <dsp:cNvSpPr/>
      </dsp:nvSpPr>
      <dsp:spPr>
        <a:xfrm rot="31327">
          <a:off x="3618689" y="2456491"/>
          <a:ext cx="628025" cy="332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618691" y="2522586"/>
        <a:ext cx="528201" cy="199648"/>
      </dsp:txXfrm>
    </dsp:sp>
    <dsp:sp modelId="{7D40538C-A5D5-754C-80C3-1A008E32F335}">
      <dsp:nvSpPr>
        <dsp:cNvPr id="0" name=""/>
        <dsp:cNvSpPr/>
      </dsp:nvSpPr>
      <dsp:spPr>
        <a:xfrm>
          <a:off x="4542525" y="2018114"/>
          <a:ext cx="3120338" cy="12490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Task-based</a:t>
          </a:r>
          <a:endParaRPr lang="en-US" sz="3500" kern="1200"/>
        </a:p>
      </dsp:txBody>
      <dsp:txXfrm>
        <a:off x="4999488" y="2201033"/>
        <a:ext cx="2206412" cy="883214"/>
      </dsp:txXfrm>
    </dsp:sp>
    <dsp:sp modelId="{970D7C90-1AA8-4A41-A639-0EA661D7DB34}">
      <dsp:nvSpPr>
        <dsp:cNvPr id="0" name=""/>
        <dsp:cNvSpPr/>
      </dsp:nvSpPr>
      <dsp:spPr>
        <a:xfrm rot="13174538">
          <a:off x="3387431" y="2032749"/>
          <a:ext cx="920213" cy="332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475814" y="2131098"/>
        <a:ext cx="820389" cy="199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26.01.16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92B-995C-9547-830D-D94D223A4279}" type="datetimeFigureOut">
              <a:rPr lang="ru-RU" smtClean="0"/>
              <a:t>26.01.16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FF9F-9F6C-2444-A304-EC6B9276F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92B-995C-9547-830D-D94D223A4279}" type="datetimeFigureOut">
              <a:rPr lang="ru-RU" smtClean="0"/>
              <a:t>26.01.16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FF9F-9F6C-2444-A304-EC6B9276F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92B-995C-9547-830D-D94D223A4279}" type="datetimeFigureOut">
              <a:rPr lang="ru-RU" smtClean="0"/>
              <a:t>26.01.16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FF9F-9F6C-2444-A304-EC6B9276F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92B-995C-9547-830D-D94D223A4279}" type="datetimeFigureOut">
              <a:rPr lang="ru-RU" smtClean="0"/>
              <a:t>26.01.16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FF9F-9F6C-2444-A304-EC6B9276F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26.01.16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92B-995C-9547-830D-D94D223A4279}" type="datetimeFigureOut">
              <a:rPr lang="ru-RU" smtClean="0"/>
              <a:t>26.01.16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FF9F-9F6C-2444-A304-EC6B9276F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92B-995C-9547-830D-D94D223A4279}" type="datetimeFigureOut">
              <a:rPr lang="ru-RU" smtClean="0"/>
              <a:t>26.01.16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FF9F-9F6C-2444-A304-EC6B9276F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92B-995C-9547-830D-D94D223A4279}" type="datetimeFigureOut">
              <a:rPr lang="ru-RU" smtClean="0"/>
              <a:t>26.01.16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FF9F-9F6C-2444-A304-EC6B9276F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92B-995C-9547-830D-D94D223A4279}" type="datetimeFigureOut">
              <a:rPr lang="ru-RU" smtClean="0"/>
              <a:t>26.01.16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FF9F-9F6C-2444-A304-EC6B9276F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92B-995C-9547-830D-D94D223A4279}" type="datetimeFigureOut">
              <a:rPr lang="ru-RU" smtClean="0"/>
              <a:t>26.01.16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92B-995C-9547-830D-D94D223A4279}" type="datetimeFigureOut">
              <a:rPr lang="ru-RU" smtClean="0"/>
              <a:t>26.01.16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FF9F-9F6C-2444-A304-EC6B9276FB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3D12892B-995C-9547-830D-D94D223A4279}" type="datetimeFigureOut">
              <a:rPr lang="ru-RU" smtClean="0"/>
              <a:t>26.01.16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90FEFF9F-9F6C-2444-A304-EC6B9276FBD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621" r:id="rId1"/>
    <p:sldLayoutId id="2147485622" r:id="rId2"/>
    <p:sldLayoutId id="2147485623" r:id="rId3"/>
    <p:sldLayoutId id="2147485624" r:id="rId4"/>
    <p:sldLayoutId id="2147485625" r:id="rId5"/>
    <p:sldLayoutId id="2147485626" r:id="rId6"/>
    <p:sldLayoutId id="2147485627" r:id="rId7"/>
    <p:sldLayoutId id="2147485628" r:id="rId8"/>
    <p:sldLayoutId id="2147485629" r:id="rId9"/>
    <p:sldLayoutId id="2147485630" r:id="rId10"/>
    <p:sldLayoutId id="2147485631" r:id="rId11"/>
    <p:sldLayoutId id="21474856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COURSE AND SYLLABUS DESIGN </a:t>
            </a:r>
            <a:endParaRPr lang="ru-RU" dirty="0">
              <a:solidFill>
                <a:srgbClr val="000090"/>
              </a:solidFill>
            </a:endParaRPr>
          </a:p>
        </p:txBody>
      </p:sp>
      <p:pic>
        <p:nvPicPr>
          <p:cNvPr id="5" name="Содержимое 4" descr="Essential-Questions.-Photo-banlon196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463" y="1882775"/>
            <a:ext cx="7581900" cy="4583113"/>
          </a:xfrm>
        </p:spPr>
      </p:pic>
    </p:spTree>
    <p:extLst>
      <p:ext uri="{BB962C8B-B14F-4D97-AF65-F5344CB8AC3E}">
        <p14:creationId xmlns:p14="http://schemas.microsoft.com/office/powerpoint/2010/main" val="47514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7053" y="107577"/>
            <a:ext cx="8515683" cy="16539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DISADVANTAGES OF GRAMMATICAL APPROACH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39775" y="1761565"/>
            <a:ext cx="7662864" cy="4529699"/>
          </a:xfrm>
        </p:spPr>
        <p:txBody>
          <a:bodyPr>
            <a:noAutofit/>
          </a:bodyPr>
          <a:lstStyle/>
          <a:p>
            <a:r>
              <a:rPr lang="en-US" sz="2800" dirty="0" smtClean="0"/>
              <a:t>Represent only a partial dimension of language proficiency</a:t>
            </a:r>
          </a:p>
          <a:p>
            <a:r>
              <a:rPr lang="en-US" sz="2800" dirty="0" smtClean="0"/>
              <a:t>Do not reflect the acquisition sequences seen in natural environment</a:t>
            </a:r>
          </a:p>
          <a:p>
            <a:r>
              <a:rPr lang="en-US" sz="2800" dirty="0" smtClean="0"/>
              <a:t>Focus on the sentence rather than on longer units of discourse</a:t>
            </a:r>
          </a:p>
          <a:p>
            <a:r>
              <a:rPr lang="en-US" sz="2800" dirty="0" smtClean="0"/>
              <a:t>Focus on form rather than on meaning</a:t>
            </a:r>
          </a:p>
          <a:p>
            <a:r>
              <a:rPr lang="en-US" sz="2800" dirty="0" smtClean="0"/>
              <a:t>Do not address communicative skills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06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90"/>
                </a:solidFill>
              </a:rPr>
              <a:t>LEXICAL SYLLABUS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Identifies a target vocabulary to be taught </a:t>
            </a:r>
            <a:r>
              <a:rPr lang="en-US" sz="2800" dirty="0" smtClean="0"/>
              <a:t> and is </a:t>
            </a:r>
            <a:r>
              <a:rPr lang="en-US" sz="2800" dirty="0" smtClean="0"/>
              <a:t> </a:t>
            </a:r>
            <a:r>
              <a:rPr lang="en-US" sz="2800" dirty="0" smtClean="0"/>
              <a:t>arranged </a:t>
            </a:r>
            <a:r>
              <a:rPr lang="en-US" sz="2800" dirty="0" smtClean="0"/>
              <a:t>according to such levels as</a:t>
            </a:r>
          </a:p>
          <a:p>
            <a:r>
              <a:rPr lang="en-US" sz="2800" dirty="0" smtClean="0"/>
              <a:t>ELEMENTARY ( 1.000 WORDS)</a:t>
            </a:r>
          </a:p>
          <a:p>
            <a:r>
              <a:rPr lang="en-US" sz="2800" dirty="0" smtClean="0"/>
              <a:t>INTERMEDIATE ( 2.000 WORDS)</a:t>
            </a:r>
          </a:p>
          <a:p>
            <a:r>
              <a:rPr lang="en-US" sz="2800" dirty="0" smtClean="0"/>
              <a:t>UPPER INTERMEDIATE (+ 2.000 WORDS)</a:t>
            </a:r>
          </a:p>
          <a:p>
            <a:r>
              <a:rPr lang="en-US" sz="2800" dirty="0" smtClean="0"/>
              <a:t>ADVANCED (++ 2.000 WORDS)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409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2" y="228600"/>
            <a:ext cx="7581901" cy="1653988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FUNCTIONAL SYLLABUS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Organized around such communicative   functions as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equesting</a:t>
            </a:r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c</a:t>
            </a:r>
            <a:r>
              <a:rPr lang="en-US" sz="2800" dirty="0" smtClean="0"/>
              <a:t>omplaining,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uggesting </a:t>
            </a:r>
          </a:p>
          <a:p>
            <a:r>
              <a:rPr lang="en-US" sz="2800" dirty="0" smtClean="0"/>
              <a:t> agreeing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2295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ADVANTAGES </a:t>
            </a:r>
            <a:r>
              <a:rPr lang="en-US" dirty="0" smtClean="0">
                <a:solidFill>
                  <a:srgbClr val="000090"/>
                </a:solidFill>
              </a:rPr>
              <a:t>OF FUNCTIONAL SYLLABUS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600" dirty="0" smtClean="0"/>
              <a:t>Reflecting  </a:t>
            </a:r>
            <a:r>
              <a:rPr lang="en-US" sz="2600" dirty="0" smtClean="0"/>
              <a:t>a more comprehensive view of language and focusing on the use of the language</a:t>
            </a:r>
          </a:p>
          <a:p>
            <a:r>
              <a:rPr lang="en-US" sz="2600" dirty="0" smtClean="0"/>
              <a:t>Can be linked to other types of syllabus content</a:t>
            </a:r>
          </a:p>
          <a:p>
            <a:pPr algn="just"/>
            <a:r>
              <a:rPr lang="en-US" sz="2600" dirty="0" smtClean="0"/>
              <a:t>Providing  </a:t>
            </a:r>
            <a:r>
              <a:rPr lang="en-US" sz="2600" dirty="0" smtClean="0"/>
              <a:t>convenient framework for the  design</a:t>
            </a:r>
          </a:p>
          <a:p>
            <a:pPr marL="0" indent="0" algn="just">
              <a:buNone/>
            </a:pPr>
            <a:r>
              <a:rPr lang="en-US" sz="2600" dirty="0"/>
              <a:t> </a:t>
            </a:r>
            <a:r>
              <a:rPr lang="en-US" sz="2600" dirty="0" smtClean="0"/>
              <a:t>of teaching materials, particularly in the                domains of listening and speaking 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5701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7474" y="107577"/>
            <a:ext cx="8555789" cy="16539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DISADVANTAGES </a:t>
            </a:r>
            <a:r>
              <a:rPr lang="en-US" dirty="0" smtClean="0">
                <a:solidFill>
                  <a:srgbClr val="000090"/>
                </a:solidFill>
              </a:rPr>
              <a:t>OF FUNCTIONAL SYLLABUS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lack of clear criteria for selecting or grading functions</a:t>
            </a:r>
          </a:p>
          <a:p>
            <a:r>
              <a:rPr lang="en-US" dirty="0" smtClean="0"/>
              <a:t>Simplistic view of communicative competence</a:t>
            </a:r>
          </a:p>
          <a:p>
            <a:r>
              <a:rPr lang="en-US" dirty="0" smtClean="0"/>
              <a:t>Failure to address the process of communication</a:t>
            </a:r>
          </a:p>
          <a:p>
            <a:r>
              <a:rPr lang="en-US" dirty="0" smtClean="0"/>
              <a:t>Atomistic approach to language</a:t>
            </a:r>
          </a:p>
          <a:p>
            <a:r>
              <a:rPr lang="en-US" dirty="0" smtClean="0"/>
              <a:t>Concentration on expressions and idioms</a:t>
            </a:r>
          </a:p>
          <a:p>
            <a:r>
              <a:rPr lang="en-US" dirty="0" smtClean="0"/>
              <a:t>Negative result on grammatical competence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72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SITUATIONAL SYLLABUS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Organized around the language required for different situations where particular communicative acts are typically occur.</a:t>
            </a:r>
          </a:p>
          <a:p>
            <a:pPr marL="0" indent="0">
              <a:buNone/>
            </a:pPr>
            <a:r>
              <a:rPr lang="en-US" dirty="0" smtClean="0"/>
              <a:t>Ex: (1) on an airplane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(2) at an immigration counter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(3) at a bank</a:t>
            </a:r>
          </a:p>
          <a:p>
            <a:pPr marL="0" indent="0">
              <a:buNone/>
            </a:pPr>
            <a:r>
              <a:rPr lang="en-US" dirty="0" smtClean="0"/>
              <a:t>       (4)  on the telephone) etc.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1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2" y="107576"/>
            <a:ext cx="7581901" cy="21917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DISADVANTAGES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90"/>
                </a:solidFill>
              </a:rPr>
              <a:t>OF SITUATIONAL SYLLABUS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9462" y="1871579"/>
            <a:ext cx="7581901" cy="39644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Language used in specific situations may not be transferred to other ones</a:t>
            </a:r>
          </a:p>
          <a:p>
            <a:r>
              <a:rPr lang="en-US" sz="2800" dirty="0" smtClean="0"/>
              <a:t>Often leads to phrase-book approach</a:t>
            </a:r>
          </a:p>
          <a:p>
            <a:r>
              <a:rPr lang="en-US" sz="2800" dirty="0" smtClean="0"/>
              <a:t>Grammar is dealt with incidentally thus resulting in gaps in grammatical knowledge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678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TOPICAL SYLLABUS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Organized  around themes, topics or other units of the content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5735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ADVANTAGES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0090"/>
                </a:solidFill>
              </a:rPr>
              <a:t>TOPICAL SYLLABUS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Facilitating  comprehension</a:t>
            </a:r>
          </a:p>
          <a:p>
            <a:r>
              <a:rPr lang="en-US" dirty="0" smtClean="0"/>
              <a:t>making linguistics form more meaningful and serves  as the best basis for teaching the skill  areas</a:t>
            </a:r>
          </a:p>
          <a:p>
            <a:r>
              <a:rPr lang="en-US" dirty="0" smtClean="0"/>
              <a:t>Addressing  students’ needs and motivate them</a:t>
            </a:r>
          </a:p>
          <a:p>
            <a:r>
              <a:rPr lang="en-US" dirty="0" smtClean="0"/>
              <a:t>Providing the integration of  four skills</a:t>
            </a:r>
          </a:p>
          <a:p>
            <a:r>
              <a:rPr lang="en-US" dirty="0" smtClean="0"/>
              <a:t>Increasing the use of authentic materials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9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COMPETENCY-BASED SYLLABUS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Based on a specification of  learners’ competences and aimed to master language in relation to specific situations and activities</a:t>
            </a:r>
          </a:p>
          <a:p>
            <a:r>
              <a:rPr lang="en-US" sz="3200" dirty="0" smtClean="0"/>
              <a:t>Widely used in social survival  and work-oriented language programs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4880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.</a:t>
            </a:r>
            <a:r>
              <a:rPr lang="en-US" sz="4800" b="0" dirty="0" smtClean="0">
                <a:solidFill>
                  <a:srgbClr val="000090"/>
                </a:solidFill>
              </a:rPr>
              <a:t>WHAT </a:t>
            </a:r>
            <a:r>
              <a:rPr lang="en-US" sz="4800" b="0" dirty="0">
                <a:solidFill>
                  <a:srgbClr val="000090"/>
                </a:solidFill>
              </a:rPr>
              <a:t>IS SYLLABUS DESIGN</a:t>
            </a:r>
            <a:endParaRPr lang="ru-RU" sz="4800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0" dirty="0" smtClean="0">
                <a:solidFill>
                  <a:srgbClr val="FF0000"/>
                </a:solidFill>
              </a:rPr>
              <a:t>Syllabus </a:t>
            </a:r>
            <a:r>
              <a:rPr lang="en-US" sz="2600" b="0" dirty="0">
                <a:solidFill>
                  <a:srgbClr val="FF0000"/>
                </a:solidFill>
              </a:rPr>
              <a:t>design </a:t>
            </a:r>
            <a:r>
              <a:rPr lang="en-US" sz="2600" b="0" dirty="0"/>
              <a:t>can be defined as selection and organization of instructional content including suggested strategy for presenting content and </a:t>
            </a:r>
            <a:r>
              <a:rPr lang="en-US" sz="2600" b="0" dirty="0" smtClean="0"/>
              <a:t>evaluation</a:t>
            </a:r>
            <a:endParaRPr lang="en-US" sz="2600" b="0" dirty="0"/>
          </a:p>
          <a:p>
            <a:r>
              <a:rPr lang="en-US" sz="2600" b="0" dirty="0"/>
              <a:t>•Whereas, </a:t>
            </a:r>
            <a:r>
              <a:rPr lang="en-US" sz="2600" b="0" dirty="0">
                <a:solidFill>
                  <a:srgbClr val="FF0000"/>
                </a:solidFill>
              </a:rPr>
              <a:t>Curriculum</a:t>
            </a:r>
            <a:r>
              <a:rPr lang="en-US" sz="2600" b="0" dirty="0"/>
              <a:t> is a broad description of general goals by indicating an overall educational-cultural philosophy which applies across subjects together with a theoretical orientation to language and language learning.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2" y="228600"/>
            <a:ext cx="7581901" cy="1653988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TEXT-BASED SYLLABUS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Built around  texts and samples of  extended discourse</a:t>
            </a:r>
          </a:p>
          <a:p>
            <a:r>
              <a:rPr lang="en-US" sz="3600" dirty="0" smtClean="0"/>
              <a:t>Considered to be a type of integrated syllabus as it combines elements of different types of syllabus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7563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SKILLS SYLLABUS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Organized around the different underlying abilities involved in using language for such purposes as reading, writing, listening and speaking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9037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352177"/>
          </a:xfrm>
        </p:spPr>
        <p:txBody>
          <a:bodyPr/>
          <a:lstStyle/>
          <a:p>
            <a:r>
              <a:rPr lang="en-US" sz="4800" dirty="0" smtClean="0">
                <a:solidFill>
                  <a:srgbClr val="000090"/>
                </a:solidFill>
              </a:rPr>
              <a:t>SKILLS SYLLABUS</a:t>
            </a:r>
            <a:endParaRPr lang="ru-RU" sz="4800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0944" y="1459755"/>
            <a:ext cx="7581901" cy="48691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ADVANTAGES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Focus on performance in relation to specific tasks</a:t>
            </a:r>
          </a:p>
          <a:p>
            <a:r>
              <a:rPr lang="en-US" dirty="0" smtClean="0"/>
              <a:t>Provide a practical framework  for designing courses and teaching materials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DISADVANTAGES</a:t>
            </a:r>
          </a:p>
          <a:p>
            <a:pPr algn="just">
              <a:buFont typeface="Arial"/>
              <a:buChar char="•"/>
            </a:pPr>
            <a:r>
              <a:rPr lang="en-US" dirty="0" smtClean="0"/>
              <a:t> lack of serious basis for determining skills</a:t>
            </a:r>
          </a:p>
          <a:p>
            <a:pPr algn="just">
              <a:buFont typeface="Arial"/>
              <a:buChar char="•"/>
            </a:pPr>
            <a:r>
              <a:rPr lang="en-US" dirty="0" smtClean="0"/>
              <a:t>Focus on discrete aspects of performance rather than on developing more global and integrated communicative abilities</a:t>
            </a:r>
          </a:p>
          <a:p>
            <a:pPr algn="just">
              <a:buFont typeface="Arial"/>
              <a:buChar char="•"/>
            </a:pPr>
            <a:endParaRPr lang="en-US" dirty="0" smtClean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11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TASK-BASED SYLLABUS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9462" y="1550575"/>
            <a:ext cx="7581901" cy="4503269"/>
          </a:xfrm>
        </p:spPr>
        <p:txBody>
          <a:bodyPr>
            <a:noAutofit/>
          </a:bodyPr>
          <a:lstStyle/>
          <a:p>
            <a:r>
              <a:rPr lang="en-US" sz="2800" dirty="0"/>
              <a:t>U</a:t>
            </a:r>
            <a:r>
              <a:rPr lang="en-US" sz="2800" dirty="0" smtClean="0"/>
              <a:t>ses </a:t>
            </a:r>
            <a:r>
              <a:rPr lang="en-US" sz="2800" dirty="0"/>
              <a:t>activities that the learners have to do for </a:t>
            </a:r>
            <a:r>
              <a:rPr lang="en-US" sz="2800" dirty="0" err="1"/>
              <a:t>noninstructional</a:t>
            </a:r>
            <a:r>
              <a:rPr lang="en-US" sz="2800" dirty="0"/>
              <a:t> purposes outside of the classroom as opportunities for language </a:t>
            </a:r>
            <a:r>
              <a:rPr lang="en-US" sz="2800" dirty="0" smtClean="0"/>
              <a:t>learning</a:t>
            </a:r>
          </a:p>
          <a:p>
            <a:r>
              <a:rPr lang="en-US" sz="2800" dirty="0" smtClean="0"/>
              <a:t> </a:t>
            </a:r>
            <a:r>
              <a:rPr lang="en-US" sz="2800" i="1" dirty="0"/>
              <a:t>Tasks</a:t>
            </a:r>
            <a:r>
              <a:rPr lang="en-US" sz="2800" dirty="0"/>
              <a:t> are distinct from other activities to the degree that they have a </a:t>
            </a:r>
            <a:r>
              <a:rPr lang="en-US" sz="2800" dirty="0" err="1"/>
              <a:t>noninstructional</a:t>
            </a:r>
            <a:r>
              <a:rPr lang="en-US" sz="2800" dirty="0"/>
              <a:t> purpose and measurable outcome. </a:t>
            </a:r>
            <a:endParaRPr lang="en-US" sz="2800" dirty="0" smtClean="0"/>
          </a:p>
          <a:p>
            <a:r>
              <a:rPr lang="en-US" sz="2800" dirty="0" smtClean="0"/>
              <a:t>Tasks </a:t>
            </a:r>
            <a:r>
              <a:rPr lang="en-US" sz="2800" dirty="0"/>
              <a:t>are way of bringing the real world into the classroom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726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344026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ADVANTAGES </a:t>
            </a:r>
            <a:r>
              <a:rPr lang="en-US" sz="3600" dirty="0" smtClean="0"/>
              <a:t>OF </a:t>
            </a:r>
            <a:r>
              <a:rPr lang="en-US" sz="3600" dirty="0" smtClean="0">
                <a:solidFill>
                  <a:srgbClr val="000090"/>
                </a:solidFill>
              </a:rPr>
              <a:t>TASK-BASED SYLLABUS</a:t>
            </a:r>
            <a:endParaRPr lang="ru-RU" sz="3600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9462" y="1451603"/>
            <a:ext cx="7581901" cy="4701215"/>
          </a:xfrm>
        </p:spPr>
        <p:txBody>
          <a:bodyPr>
            <a:noAutofit/>
          </a:bodyPr>
          <a:lstStyle/>
          <a:p>
            <a:r>
              <a:rPr lang="en-US" dirty="0" smtClean="0"/>
              <a:t>potentially </a:t>
            </a:r>
            <a:r>
              <a:rPr lang="en-US" dirty="0"/>
              <a:t>very powerful and widely </a:t>
            </a:r>
            <a:r>
              <a:rPr lang="en-US" dirty="0" smtClean="0"/>
              <a:t>applicable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suitable for learners of all ages and </a:t>
            </a:r>
            <a:r>
              <a:rPr lang="en-US" dirty="0" smtClean="0"/>
              <a:t>backgrounds</a:t>
            </a:r>
          </a:p>
          <a:p>
            <a:r>
              <a:rPr lang="en-US" dirty="0" smtClean="0"/>
              <a:t> </a:t>
            </a:r>
            <a:r>
              <a:rPr lang="en-US" dirty="0"/>
              <a:t>addresses the crucial problem-directly, by using active and real tasks as learning </a:t>
            </a:r>
            <a:r>
              <a:rPr lang="en-US" dirty="0" smtClean="0"/>
              <a:t>activities</a:t>
            </a:r>
          </a:p>
          <a:p>
            <a:r>
              <a:rPr lang="en-US" dirty="0" smtClean="0"/>
              <a:t> improve ability </a:t>
            </a:r>
            <a:r>
              <a:rPr lang="en-US" dirty="0"/>
              <a:t>to perform the instructional </a:t>
            </a:r>
            <a:r>
              <a:rPr lang="en-US" dirty="0" smtClean="0"/>
              <a:t>tasks 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learners are engaged in relatively similar out-of-class activities (social or academic</a:t>
            </a:r>
            <a:r>
              <a:rPr lang="en-US" dirty="0" smtClean="0"/>
              <a:t>)</a:t>
            </a:r>
          </a:p>
          <a:p>
            <a:r>
              <a:rPr lang="en-US" dirty="0"/>
              <a:t>e</a:t>
            </a:r>
            <a:r>
              <a:rPr lang="en-US" dirty="0" smtClean="0"/>
              <a:t>nhance  </a:t>
            </a:r>
            <a:r>
              <a:rPr lang="en-US" dirty="0"/>
              <a:t>cognitive, cultural, and life skills along with the </a:t>
            </a:r>
            <a:r>
              <a:rPr lang="en-US" dirty="0" smtClean="0"/>
              <a:t>language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52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DISADVANTAGES</a:t>
            </a:r>
            <a:r>
              <a:rPr lang="en-US" dirty="0" smtClean="0">
                <a:solidFill>
                  <a:srgbClr val="000090"/>
                </a:solidFill>
              </a:rPr>
              <a:t> OF TASK-BASED SYLLABUS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problems </a:t>
            </a:r>
            <a:r>
              <a:rPr lang="en-US" sz="2800" dirty="0"/>
              <a:t>can easily arise with teachers, the instructional setting, or the students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requires </a:t>
            </a:r>
            <a:r>
              <a:rPr lang="en-US" sz="2800" dirty="0"/>
              <a:t>resources beyond the text </a:t>
            </a:r>
            <a:r>
              <a:rPr lang="en-US" sz="2800" dirty="0" smtClean="0"/>
              <a:t>books</a:t>
            </a:r>
            <a:endParaRPr lang="en-US" sz="2800" dirty="0"/>
          </a:p>
          <a:p>
            <a:r>
              <a:rPr lang="en-US" sz="2800" dirty="0"/>
              <a:t>s</a:t>
            </a:r>
            <a:r>
              <a:rPr lang="en-US" sz="2800" dirty="0" smtClean="0"/>
              <a:t>tudents  </a:t>
            </a:r>
            <a:r>
              <a:rPr lang="en-US" sz="2800" dirty="0"/>
              <a:t>may resist or object to this type of </a:t>
            </a:r>
            <a:r>
              <a:rPr lang="en-US" sz="2800" dirty="0" smtClean="0"/>
              <a:t>instruction</a:t>
            </a:r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evaluation </a:t>
            </a:r>
            <a:r>
              <a:rPr lang="en-US" sz="2800" dirty="0" smtClean="0"/>
              <a:t>can </a:t>
            </a:r>
            <a:r>
              <a:rPr lang="en-US" sz="2800" dirty="0"/>
              <a:t>be difficult, however, it is easy to measure the language </a:t>
            </a:r>
            <a:r>
              <a:rPr lang="en-US" sz="2800" dirty="0" smtClean="0"/>
              <a:t>proficiency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47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90"/>
                </a:solidFill>
              </a:rPr>
              <a:t>WHAT TYPE OF SYLLABUS SHOULD BE USED</a:t>
            </a:r>
            <a:endParaRPr lang="ru-RU" sz="3600" dirty="0">
              <a:solidFill>
                <a:srgbClr val="00009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It should be kept in mind that the question is not which type to choose but which types and how to connect them with the other</a:t>
            </a:r>
            <a:r>
              <a:rPr lang="en-US" sz="2800" dirty="0" smtClean="0"/>
              <a:t>. No single type of syllabus is appropriate for all teaching settings.</a:t>
            </a:r>
            <a:endParaRPr lang="en-US" sz="2800" dirty="0"/>
          </a:p>
          <a:p>
            <a:r>
              <a:rPr lang="en-US" sz="2800" dirty="0" smtClean="0"/>
              <a:t>It depends on how you teach. Choose one that fits your teaching procedures.</a:t>
            </a:r>
          </a:p>
          <a:p>
            <a:r>
              <a:rPr lang="en-US" sz="2800" dirty="0" smtClean="0"/>
              <a:t>Don’t forget to use multiple types.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307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ATTENTION</a:t>
            </a:r>
            <a:endParaRPr lang="ru-RU" dirty="0"/>
          </a:p>
        </p:txBody>
      </p:sp>
      <p:pic>
        <p:nvPicPr>
          <p:cNvPr id="4" name="Содержимое 3" descr="English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463" y="1882775"/>
            <a:ext cx="7581900" cy="3952875"/>
          </a:xfrm>
        </p:spPr>
      </p:pic>
    </p:spTree>
    <p:extLst>
      <p:ext uri="{BB962C8B-B14F-4D97-AF65-F5344CB8AC3E}">
        <p14:creationId xmlns:p14="http://schemas.microsoft.com/office/powerpoint/2010/main" val="28079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59160"/>
            <a:ext cx="7772400" cy="15188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PLANNING THE COURSE STRUCTURE</a:t>
            </a:r>
            <a:endParaRPr lang="ru-RU" dirty="0">
              <a:solidFill>
                <a:srgbClr val="00009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3044590"/>
              </p:ext>
            </p:extLst>
          </p:nvPr>
        </p:nvGraphicFramePr>
        <p:xfrm>
          <a:off x="1371600" y="2205788"/>
          <a:ext cx="6400800" cy="402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5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THE COURSE DESIGN PROCESS</a:t>
            </a:r>
            <a:endParaRPr lang="ru-RU" dirty="0">
              <a:solidFill>
                <a:srgbClr val="00009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95827" y="2196663"/>
            <a:ext cx="7015548" cy="3476633"/>
            <a:chOff x="1159810" y="2267017"/>
            <a:chExt cx="7015548" cy="3476633"/>
          </a:xfrm>
        </p:grpSpPr>
        <p:sp>
          <p:nvSpPr>
            <p:cNvPr id="6" name="Полилиния 5"/>
            <p:cNvSpPr/>
            <p:nvPr/>
          </p:nvSpPr>
          <p:spPr>
            <a:xfrm flipH="1">
              <a:off x="1159810" y="3090202"/>
              <a:ext cx="1318892" cy="745945"/>
            </a:xfrm>
            <a:custGeom>
              <a:avLst/>
              <a:gdLst>
                <a:gd name="connsiteX0" fmla="*/ 0 w 1059161"/>
                <a:gd name="connsiteY0" fmla="*/ 74595 h 745945"/>
                <a:gd name="connsiteX1" fmla="*/ 74595 w 1059161"/>
                <a:gd name="connsiteY1" fmla="*/ 0 h 745945"/>
                <a:gd name="connsiteX2" fmla="*/ 984567 w 1059161"/>
                <a:gd name="connsiteY2" fmla="*/ 0 h 745945"/>
                <a:gd name="connsiteX3" fmla="*/ 1059162 w 1059161"/>
                <a:gd name="connsiteY3" fmla="*/ 74595 h 745945"/>
                <a:gd name="connsiteX4" fmla="*/ 1059161 w 1059161"/>
                <a:gd name="connsiteY4" fmla="*/ 671351 h 745945"/>
                <a:gd name="connsiteX5" fmla="*/ 984566 w 1059161"/>
                <a:gd name="connsiteY5" fmla="*/ 745946 h 745945"/>
                <a:gd name="connsiteX6" fmla="*/ 74595 w 1059161"/>
                <a:gd name="connsiteY6" fmla="*/ 745945 h 745945"/>
                <a:gd name="connsiteX7" fmla="*/ 0 w 1059161"/>
                <a:gd name="connsiteY7" fmla="*/ 671350 h 745945"/>
                <a:gd name="connsiteX8" fmla="*/ 0 w 1059161"/>
                <a:gd name="connsiteY8" fmla="*/ 74595 h 74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9161" h="745945">
                  <a:moveTo>
                    <a:pt x="0" y="74595"/>
                  </a:moveTo>
                  <a:cubicBezTo>
                    <a:pt x="0" y="33397"/>
                    <a:pt x="33397" y="0"/>
                    <a:pt x="74595" y="0"/>
                  </a:cubicBezTo>
                  <a:lnTo>
                    <a:pt x="984567" y="0"/>
                  </a:lnTo>
                  <a:cubicBezTo>
                    <a:pt x="1025765" y="0"/>
                    <a:pt x="1059162" y="33397"/>
                    <a:pt x="1059162" y="74595"/>
                  </a:cubicBezTo>
                  <a:cubicBezTo>
                    <a:pt x="1059162" y="273514"/>
                    <a:pt x="1059161" y="472432"/>
                    <a:pt x="1059161" y="671351"/>
                  </a:cubicBezTo>
                  <a:cubicBezTo>
                    <a:pt x="1059161" y="712549"/>
                    <a:pt x="1025764" y="745946"/>
                    <a:pt x="984566" y="745946"/>
                  </a:cubicBezTo>
                  <a:lnTo>
                    <a:pt x="74595" y="745945"/>
                  </a:lnTo>
                  <a:cubicBezTo>
                    <a:pt x="33397" y="745945"/>
                    <a:pt x="0" y="712548"/>
                    <a:pt x="0" y="671350"/>
                  </a:cubicBezTo>
                  <a:lnTo>
                    <a:pt x="0" y="745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913" tIns="33913" rIns="33913" bIns="33913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learner</a:t>
              </a:r>
              <a:endParaRPr lang="ru-RU" sz="24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 rot="19670833">
              <a:off x="2171542" y="3285914"/>
              <a:ext cx="618523" cy="25356"/>
            </a:xfrm>
            <a:custGeom>
              <a:avLst/>
              <a:gdLst>
                <a:gd name="connsiteX0" fmla="*/ 0 w 618523"/>
                <a:gd name="connsiteY0" fmla="*/ 12678 h 25356"/>
                <a:gd name="connsiteX1" fmla="*/ 618523 w 618523"/>
                <a:gd name="connsiteY1" fmla="*/ 12678 h 2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8523" h="25356">
                  <a:moveTo>
                    <a:pt x="0" y="12678"/>
                  </a:moveTo>
                  <a:lnTo>
                    <a:pt x="618523" y="12678"/>
                  </a:lnTo>
                </a:path>
              </a:pathLst>
            </a:custGeom>
            <a:noFill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6498" tIns="-2785" rIns="306498" bIns="-278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742635" y="2855590"/>
              <a:ext cx="1113676" cy="556838"/>
            </a:xfrm>
            <a:custGeom>
              <a:avLst/>
              <a:gdLst>
                <a:gd name="connsiteX0" fmla="*/ 0 w 1113676"/>
                <a:gd name="connsiteY0" fmla="*/ 55684 h 556838"/>
                <a:gd name="connsiteX1" fmla="*/ 55684 w 1113676"/>
                <a:gd name="connsiteY1" fmla="*/ 0 h 556838"/>
                <a:gd name="connsiteX2" fmla="*/ 1057992 w 1113676"/>
                <a:gd name="connsiteY2" fmla="*/ 0 h 556838"/>
                <a:gd name="connsiteX3" fmla="*/ 1113676 w 1113676"/>
                <a:gd name="connsiteY3" fmla="*/ 55684 h 556838"/>
                <a:gd name="connsiteX4" fmla="*/ 1113676 w 1113676"/>
                <a:gd name="connsiteY4" fmla="*/ 501154 h 556838"/>
                <a:gd name="connsiteX5" fmla="*/ 1057992 w 1113676"/>
                <a:gd name="connsiteY5" fmla="*/ 556838 h 556838"/>
                <a:gd name="connsiteX6" fmla="*/ 55684 w 1113676"/>
                <a:gd name="connsiteY6" fmla="*/ 556838 h 556838"/>
                <a:gd name="connsiteX7" fmla="*/ 0 w 1113676"/>
                <a:gd name="connsiteY7" fmla="*/ 501154 h 556838"/>
                <a:gd name="connsiteX8" fmla="*/ 0 w 1113676"/>
                <a:gd name="connsiteY8" fmla="*/ 55684 h 55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3676" h="556838">
                  <a:moveTo>
                    <a:pt x="0" y="55684"/>
                  </a:moveTo>
                  <a:cubicBezTo>
                    <a:pt x="0" y="24931"/>
                    <a:pt x="24931" y="0"/>
                    <a:pt x="55684" y="0"/>
                  </a:cubicBezTo>
                  <a:lnTo>
                    <a:pt x="1057992" y="0"/>
                  </a:lnTo>
                  <a:cubicBezTo>
                    <a:pt x="1088745" y="0"/>
                    <a:pt x="1113676" y="24931"/>
                    <a:pt x="1113676" y="55684"/>
                  </a:cubicBezTo>
                  <a:lnTo>
                    <a:pt x="1113676" y="501154"/>
                  </a:lnTo>
                  <a:cubicBezTo>
                    <a:pt x="1113676" y="531907"/>
                    <a:pt x="1088745" y="556838"/>
                    <a:pt x="1057992" y="556838"/>
                  </a:cubicBezTo>
                  <a:lnTo>
                    <a:pt x="55684" y="556838"/>
                  </a:lnTo>
                  <a:cubicBezTo>
                    <a:pt x="24931" y="556838"/>
                    <a:pt x="0" y="531907"/>
                    <a:pt x="0" y="501154"/>
                  </a:cubicBezTo>
                  <a:lnTo>
                    <a:pt x="0" y="556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74" tIns="28374" rIns="28374" bIns="2837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smtClean="0"/>
                <a:t>needs</a:t>
              </a:r>
              <a:endParaRPr lang="ru-RU" sz="24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 rot="21486359">
              <a:off x="3856160" y="3112217"/>
              <a:ext cx="551515" cy="25356"/>
            </a:xfrm>
            <a:custGeom>
              <a:avLst/>
              <a:gdLst>
                <a:gd name="connsiteX0" fmla="*/ 0 w 551515"/>
                <a:gd name="connsiteY0" fmla="*/ 12678 h 25356"/>
                <a:gd name="connsiteX1" fmla="*/ 551515 w 551515"/>
                <a:gd name="connsiteY1" fmla="*/ 12678 h 2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515" h="25356">
                  <a:moveTo>
                    <a:pt x="0" y="12678"/>
                  </a:moveTo>
                  <a:lnTo>
                    <a:pt x="551515" y="12678"/>
                  </a:lnTo>
                </a:path>
              </a:pathLst>
            </a:custGeom>
            <a:noFill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670" tIns="-1110" rIns="274669" bIns="-111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407525" y="2837362"/>
              <a:ext cx="1313157" cy="556838"/>
            </a:xfrm>
            <a:custGeom>
              <a:avLst/>
              <a:gdLst>
                <a:gd name="connsiteX0" fmla="*/ 0 w 1313157"/>
                <a:gd name="connsiteY0" fmla="*/ 55684 h 556838"/>
                <a:gd name="connsiteX1" fmla="*/ 55684 w 1313157"/>
                <a:gd name="connsiteY1" fmla="*/ 0 h 556838"/>
                <a:gd name="connsiteX2" fmla="*/ 1257473 w 1313157"/>
                <a:gd name="connsiteY2" fmla="*/ 0 h 556838"/>
                <a:gd name="connsiteX3" fmla="*/ 1313157 w 1313157"/>
                <a:gd name="connsiteY3" fmla="*/ 55684 h 556838"/>
                <a:gd name="connsiteX4" fmla="*/ 1313157 w 1313157"/>
                <a:gd name="connsiteY4" fmla="*/ 501154 h 556838"/>
                <a:gd name="connsiteX5" fmla="*/ 1257473 w 1313157"/>
                <a:gd name="connsiteY5" fmla="*/ 556838 h 556838"/>
                <a:gd name="connsiteX6" fmla="*/ 55684 w 1313157"/>
                <a:gd name="connsiteY6" fmla="*/ 556838 h 556838"/>
                <a:gd name="connsiteX7" fmla="*/ 0 w 1313157"/>
                <a:gd name="connsiteY7" fmla="*/ 501154 h 556838"/>
                <a:gd name="connsiteX8" fmla="*/ 0 w 1313157"/>
                <a:gd name="connsiteY8" fmla="*/ 55684 h 55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3157" h="556838">
                  <a:moveTo>
                    <a:pt x="0" y="55684"/>
                  </a:moveTo>
                  <a:cubicBezTo>
                    <a:pt x="0" y="24931"/>
                    <a:pt x="24931" y="0"/>
                    <a:pt x="55684" y="0"/>
                  </a:cubicBezTo>
                  <a:lnTo>
                    <a:pt x="1257473" y="0"/>
                  </a:lnTo>
                  <a:cubicBezTo>
                    <a:pt x="1288226" y="0"/>
                    <a:pt x="1313157" y="24931"/>
                    <a:pt x="1313157" y="55684"/>
                  </a:cubicBezTo>
                  <a:lnTo>
                    <a:pt x="1313157" y="501154"/>
                  </a:lnTo>
                  <a:cubicBezTo>
                    <a:pt x="1313157" y="531907"/>
                    <a:pt x="1288226" y="556838"/>
                    <a:pt x="1257473" y="556838"/>
                  </a:cubicBezTo>
                  <a:lnTo>
                    <a:pt x="55684" y="556838"/>
                  </a:lnTo>
                  <a:cubicBezTo>
                    <a:pt x="24931" y="556838"/>
                    <a:pt x="0" y="531907"/>
                    <a:pt x="0" y="501154"/>
                  </a:cubicBezTo>
                  <a:lnTo>
                    <a:pt x="0" y="556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74" tIns="28374" rIns="28374" bIns="2837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goals</a:t>
              </a:r>
              <a:endParaRPr lang="ru-RU" sz="24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3835312">
              <a:off x="3561788" y="3593382"/>
              <a:ext cx="1051110" cy="25356"/>
            </a:xfrm>
            <a:custGeom>
              <a:avLst/>
              <a:gdLst>
                <a:gd name="connsiteX0" fmla="*/ 0 w 1051110"/>
                <a:gd name="connsiteY0" fmla="*/ 12678 h 25356"/>
                <a:gd name="connsiteX1" fmla="*/ 1051110 w 1051110"/>
                <a:gd name="connsiteY1" fmla="*/ 12678 h 2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1110" h="25356">
                  <a:moveTo>
                    <a:pt x="0" y="12678"/>
                  </a:moveTo>
                  <a:lnTo>
                    <a:pt x="1051110" y="12678"/>
                  </a:lnTo>
                </a:path>
              </a:pathLst>
            </a:custGeom>
            <a:noFill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1977" tIns="-13599" rIns="511977" bIns="-1360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318375" y="3768507"/>
              <a:ext cx="1407564" cy="619209"/>
            </a:xfrm>
            <a:custGeom>
              <a:avLst/>
              <a:gdLst>
                <a:gd name="connsiteX0" fmla="*/ 0 w 1407564"/>
                <a:gd name="connsiteY0" fmla="*/ 61921 h 619209"/>
                <a:gd name="connsiteX1" fmla="*/ 61921 w 1407564"/>
                <a:gd name="connsiteY1" fmla="*/ 0 h 619209"/>
                <a:gd name="connsiteX2" fmla="*/ 1345643 w 1407564"/>
                <a:gd name="connsiteY2" fmla="*/ 0 h 619209"/>
                <a:gd name="connsiteX3" fmla="*/ 1407564 w 1407564"/>
                <a:gd name="connsiteY3" fmla="*/ 61921 h 619209"/>
                <a:gd name="connsiteX4" fmla="*/ 1407564 w 1407564"/>
                <a:gd name="connsiteY4" fmla="*/ 557288 h 619209"/>
                <a:gd name="connsiteX5" fmla="*/ 1345643 w 1407564"/>
                <a:gd name="connsiteY5" fmla="*/ 619209 h 619209"/>
                <a:gd name="connsiteX6" fmla="*/ 61921 w 1407564"/>
                <a:gd name="connsiteY6" fmla="*/ 619209 h 619209"/>
                <a:gd name="connsiteX7" fmla="*/ 0 w 1407564"/>
                <a:gd name="connsiteY7" fmla="*/ 557288 h 619209"/>
                <a:gd name="connsiteX8" fmla="*/ 0 w 1407564"/>
                <a:gd name="connsiteY8" fmla="*/ 61921 h 61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7564" h="619209">
                  <a:moveTo>
                    <a:pt x="0" y="61921"/>
                  </a:moveTo>
                  <a:cubicBezTo>
                    <a:pt x="0" y="27723"/>
                    <a:pt x="27723" y="0"/>
                    <a:pt x="61921" y="0"/>
                  </a:cubicBezTo>
                  <a:lnTo>
                    <a:pt x="1345643" y="0"/>
                  </a:lnTo>
                  <a:cubicBezTo>
                    <a:pt x="1379841" y="0"/>
                    <a:pt x="1407564" y="27723"/>
                    <a:pt x="1407564" y="61921"/>
                  </a:cubicBezTo>
                  <a:lnTo>
                    <a:pt x="1407564" y="557288"/>
                  </a:lnTo>
                  <a:cubicBezTo>
                    <a:pt x="1407564" y="591486"/>
                    <a:pt x="1379841" y="619209"/>
                    <a:pt x="1345643" y="619209"/>
                  </a:cubicBezTo>
                  <a:lnTo>
                    <a:pt x="61921" y="619209"/>
                  </a:lnTo>
                  <a:cubicBezTo>
                    <a:pt x="27723" y="619209"/>
                    <a:pt x="0" y="591486"/>
                    <a:pt x="0" y="557288"/>
                  </a:cubicBezTo>
                  <a:lnTo>
                    <a:pt x="0" y="619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201" tIns="30201" rIns="30201" bIns="30201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syllabus</a:t>
              </a:r>
              <a:endParaRPr lang="ru-RU" sz="24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 rot="1598580">
              <a:off x="1977530" y="4470162"/>
              <a:ext cx="4547714" cy="25356"/>
            </a:xfrm>
            <a:custGeom>
              <a:avLst/>
              <a:gdLst>
                <a:gd name="connsiteX0" fmla="*/ 0 w 4547714"/>
                <a:gd name="connsiteY0" fmla="*/ 12678 h 25356"/>
                <a:gd name="connsiteX1" fmla="*/ 4547714 w 4547714"/>
                <a:gd name="connsiteY1" fmla="*/ 12678 h 2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7714" h="25356">
                  <a:moveTo>
                    <a:pt x="0" y="12678"/>
                  </a:moveTo>
                  <a:lnTo>
                    <a:pt x="4547714" y="12678"/>
                  </a:lnTo>
                </a:path>
              </a:pathLst>
            </a:custGeom>
            <a:noFill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2865" tIns="-101015" rIns="2172863" bIns="-10101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283802" y="5261362"/>
              <a:ext cx="1814880" cy="482288"/>
            </a:xfrm>
            <a:custGeom>
              <a:avLst/>
              <a:gdLst>
                <a:gd name="connsiteX0" fmla="*/ 0 w 1814880"/>
                <a:gd name="connsiteY0" fmla="*/ 48229 h 482288"/>
                <a:gd name="connsiteX1" fmla="*/ 48229 w 1814880"/>
                <a:gd name="connsiteY1" fmla="*/ 0 h 482288"/>
                <a:gd name="connsiteX2" fmla="*/ 1766651 w 1814880"/>
                <a:gd name="connsiteY2" fmla="*/ 0 h 482288"/>
                <a:gd name="connsiteX3" fmla="*/ 1814880 w 1814880"/>
                <a:gd name="connsiteY3" fmla="*/ 48229 h 482288"/>
                <a:gd name="connsiteX4" fmla="*/ 1814880 w 1814880"/>
                <a:gd name="connsiteY4" fmla="*/ 434059 h 482288"/>
                <a:gd name="connsiteX5" fmla="*/ 1766651 w 1814880"/>
                <a:gd name="connsiteY5" fmla="*/ 482288 h 482288"/>
                <a:gd name="connsiteX6" fmla="*/ 48229 w 1814880"/>
                <a:gd name="connsiteY6" fmla="*/ 482288 h 482288"/>
                <a:gd name="connsiteX7" fmla="*/ 0 w 1814880"/>
                <a:gd name="connsiteY7" fmla="*/ 434059 h 482288"/>
                <a:gd name="connsiteX8" fmla="*/ 0 w 1814880"/>
                <a:gd name="connsiteY8" fmla="*/ 48229 h 48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4880" h="482288">
                  <a:moveTo>
                    <a:pt x="0" y="48229"/>
                  </a:moveTo>
                  <a:cubicBezTo>
                    <a:pt x="0" y="21593"/>
                    <a:pt x="21593" y="0"/>
                    <a:pt x="48229" y="0"/>
                  </a:cubicBezTo>
                  <a:lnTo>
                    <a:pt x="1766651" y="0"/>
                  </a:lnTo>
                  <a:cubicBezTo>
                    <a:pt x="1793287" y="0"/>
                    <a:pt x="1814880" y="21593"/>
                    <a:pt x="1814880" y="48229"/>
                  </a:cubicBezTo>
                  <a:lnTo>
                    <a:pt x="1814880" y="434059"/>
                  </a:lnTo>
                  <a:cubicBezTo>
                    <a:pt x="1814880" y="460695"/>
                    <a:pt x="1793287" y="482288"/>
                    <a:pt x="1766651" y="482288"/>
                  </a:cubicBezTo>
                  <a:lnTo>
                    <a:pt x="48229" y="482288"/>
                  </a:lnTo>
                  <a:cubicBezTo>
                    <a:pt x="21593" y="482288"/>
                    <a:pt x="0" y="460695"/>
                    <a:pt x="0" y="434059"/>
                  </a:cubicBezTo>
                  <a:lnTo>
                    <a:pt x="0" y="482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191" tIns="26191" rIns="26191" bIns="26191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smtClean="0"/>
                <a:t>feedback</a:t>
              </a:r>
              <a:endParaRPr lang="ru-RU" sz="24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 rot="21977833">
              <a:off x="4338715" y="5282995"/>
              <a:ext cx="3771344" cy="25357"/>
            </a:xfrm>
            <a:custGeom>
              <a:avLst/>
              <a:gdLst>
                <a:gd name="connsiteX0" fmla="*/ 0 w 3771344"/>
                <a:gd name="connsiteY0" fmla="*/ 12678 h 25356"/>
                <a:gd name="connsiteX1" fmla="*/ 3771344 w 3771344"/>
                <a:gd name="connsiteY1" fmla="*/ 12678 h 2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71344" h="25356">
                  <a:moveTo>
                    <a:pt x="3771344" y="12678"/>
                  </a:moveTo>
                  <a:lnTo>
                    <a:pt x="0" y="12678"/>
                  </a:lnTo>
                </a:path>
              </a:pathLst>
            </a:custGeom>
            <a:noFill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4089" tIns="-81605" rIns="1804087" bIns="-8160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350093" y="4810423"/>
              <a:ext cx="1345009" cy="556838"/>
            </a:xfrm>
            <a:custGeom>
              <a:avLst/>
              <a:gdLst>
                <a:gd name="connsiteX0" fmla="*/ 0 w 1345009"/>
                <a:gd name="connsiteY0" fmla="*/ 55684 h 556838"/>
                <a:gd name="connsiteX1" fmla="*/ 55684 w 1345009"/>
                <a:gd name="connsiteY1" fmla="*/ 0 h 556838"/>
                <a:gd name="connsiteX2" fmla="*/ 1289325 w 1345009"/>
                <a:gd name="connsiteY2" fmla="*/ 0 h 556838"/>
                <a:gd name="connsiteX3" fmla="*/ 1345009 w 1345009"/>
                <a:gd name="connsiteY3" fmla="*/ 55684 h 556838"/>
                <a:gd name="connsiteX4" fmla="*/ 1345009 w 1345009"/>
                <a:gd name="connsiteY4" fmla="*/ 501154 h 556838"/>
                <a:gd name="connsiteX5" fmla="*/ 1289325 w 1345009"/>
                <a:gd name="connsiteY5" fmla="*/ 556838 h 556838"/>
                <a:gd name="connsiteX6" fmla="*/ 55684 w 1345009"/>
                <a:gd name="connsiteY6" fmla="*/ 556838 h 556838"/>
                <a:gd name="connsiteX7" fmla="*/ 0 w 1345009"/>
                <a:gd name="connsiteY7" fmla="*/ 501154 h 556838"/>
                <a:gd name="connsiteX8" fmla="*/ 0 w 1345009"/>
                <a:gd name="connsiteY8" fmla="*/ 55684 h 55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5009" h="556838">
                  <a:moveTo>
                    <a:pt x="0" y="55684"/>
                  </a:moveTo>
                  <a:cubicBezTo>
                    <a:pt x="0" y="24931"/>
                    <a:pt x="24931" y="0"/>
                    <a:pt x="55684" y="0"/>
                  </a:cubicBezTo>
                  <a:lnTo>
                    <a:pt x="1289325" y="0"/>
                  </a:lnTo>
                  <a:cubicBezTo>
                    <a:pt x="1320078" y="0"/>
                    <a:pt x="1345009" y="24931"/>
                    <a:pt x="1345009" y="55684"/>
                  </a:cubicBezTo>
                  <a:lnTo>
                    <a:pt x="1345009" y="501154"/>
                  </a:lnTo>
                  <a:cubicBezTo>
                    <a:pt x="1345009" y="531907"/>
                    <a:pt x="1320078" y="556838"/>
                    <a:pt x="1289325" y="556838"/>
                  </a:cubicBezTo>
                  <a:lnTo>
                    <a:pt x="55684" y="556838"/>
                  </a:lnTo>
                  <a:cubicBezTo>
                    <a:pt x="24931" y="556838"/>
                    <a:pt x="0" y="531907"/>
                    <a:pt x="0" y="501154"/>
                  </a:cubicBezTo>
                  <a:lnTo>
                    <a:pt x="0" y="556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74" tIns="28374" rIns="28374" bIns="2837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goals</a:t>
              </a:r>
              <a:endParaRPr lang="ru-RU" sz="2400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170334" y="2267017"/>
              <a:ext cx="1308367" cy="556838"/>
            </a:xfrm>
            <a:custGeom>
              <a:avLst/>
              <a:gdLst>
                <a:gd name="connsiteX0" fmla="*/ 0 w 1113676"/>
                <a:gd name="connsiteY0" fmla="*/ 55684 h 556838"/>
                <a:gd name="connsiteX1" fmla="*/ 55684 w 1113676"/>
                <a:gd name="connsiteY1" fmla="*/ 0 h 556838"/>
                <a:gd name="connsiteX2" fmla="*/ 1057992 w 1113676"/>
                <a:gd name="connsiteY2" fmla="*/ 0 h 556838"/>
                <a:gd name="connsiteX3" fmla="*/ 1113676 w 1113676"/>
                <a:gd name="connsiteY3" fmla="*/ 55684 h 556838"/>
                <a:gd name="connsiteX4" fmla="*/ 1113676 w 1113676"/>
                <a:gd name="connsiteY4" fmla="*/ 501154 h 556838"/>
                <a:gd name="connsiteX5" fmla="*/ 1057992 w 1113676"/>
                <a:gd name="connsiteY5" fmla="*/ 556838 h 556838"/>
                <a:gd name="connsiteX6" fmla="*/ 55684 w 1113676"/>
                <a:gd name="connsiteY6" fmla="*/ 556838 h 556838"/>
                <a:gd name="connsiteX7" fmla="*/ 0 w 1113676"/>
                <a:gd name="connsiteY7" fmla="*/ 501154 h 556838"/>
                <a:gd name="connsiteX8" fmla="*/ 0 w 1113676"/>
                <a:gd name="connsiteY8" fmla="*/ 55684 h 55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3676" h="556838">
                  <a:moveTo>
                    <a:pt x="0" y="55684"/>
                  </a:moveTo>
                  <a:cubicBezTo>
                    <a:pt x="0" y="24931"/>
                    <a:pt x="24931" y="0"/>
                    <a:pt x="55684" y="0"/>
                  </a:cubicBezTo>
                  <a:lnTo>
                    <a:pt x="1057992" y="0"/>
                  </a:lnTo>
                  <a:cubicBezTo>
                    <a:pt x="1088745" y="0"/>
                    <a:pt x="1113676" y="24931"/>
                    <a:pt x="1113676" y="55684"/>
                  </a:cubicBezTo>
                  <a:lnTo>
                    <a:pt x="1113676" y="501154"/>
                  </a:lnTo>
                  <a:cubicBezTo>
                    <a:pt x="1113676" y="531907"/>
                    <a:pt x="1088745" y="556838"/>
                    <a:pt x="1057992" y="556838"/>
                  </a:cubicBezTo>
                  <a:lnTo>
                    <a:pt x="55684" y="556838"/>
                  </a:lnTo>
                  <a:cubicBezTo>
                    <a:pt x="24931" y="556838"/>
                    <a:pt x="0" y="531907"/>
                    <a:pt x="0" y="501154"/>
                  </a:cubicBezTo>
                  <a:lnTo>
                    <a:pt x="0" y="556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74" tIns="28374" rIns="28374" bIns="2837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context</a:t>
              </a:r>
              <a:endParaRPr lang="ru-RU" sz="2400" kern="1200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6245079" y="2789509"/>
              <a:ext cx="1930279" cy="463356"/>
            </a:xfrm>
            <a:custGeom>
              <a:avLst/>
              <a:gdLst>
                <a:gd name="connsiteX0" fmla="*/ 0 w 1930279"/>
                <a:gd name="connsiteY0" fmla="*/ 46336 h 463356"/>
                <a:gd name="connsiteX1" fmla="*/ 46336 w 1930279"/>
                <a:gd name="connsiteY1" fmla="*/ 0 h 463356"/>
                <a:gd name="connsiteX2" fmla="*/ 1883943 w 1930279"/>
                <a:gd name="connsiteY2" fmla="*/ 0 h 463356"/>
                <a:gd name="connsiteX3" fmla="*/ 1930279 w 1930279"/>
                <a:gd name="connsiteY3" fmla="*/ 46336 h 463356"/>
                <a:gd name="connsiteX4" fmla="*/ 1930279 w 1930279"/>
                <a:gd name="connsiteY4" fmla="*/ 417020 h 463356"/>
                <a:gd name="connsiteX5" fmla="*/ 1883943 w 1930279"/>
                <a:gd name="connsiteY5" fmla="*/ 463356 h 463356"/>
                <a:gd name="connsiteX6" fmla="*/ 46336 w 1930279"/>
                <a:gd name="connsiteY6" fmla="*/ 463356 h 463356"/>
                <a:gd name="connsiteX7" fmla="*/ 0 w 1930279"/>
                <a:gd name="connsiteY7" fmla="*/ 417020 h 463356"/>
                <a:gd name="connsiteX8" fmla="*/ 0 w 1930279"/>
                <a:gd name="connsiteY8" fmla="*/ 46336 h 46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279" h="463356">
                  <a:moveTo>
                    <a:pt x="0" y="46336"/>
                  </a:moveTo>
                  <a:cubicBezTo>
                    <a:pt x="0" y="20745"/>
                    <a:pt x="20745" y="0"/>
                    <a:pt x="46336" y="0"/>
                  </a:cubicBezTo>
                  <a:lnTo>
                    <a:pt x="1883943" y="0"/>
                  </a:lnTo>
                  <a:cubicBezTo>
                    <a:pt x="1909534" y="0"/>
                    <a:pt x="1930279" y="20745"/>
                    <a:pt x="1930279" y="46336"/>
                  </a:cubicBezTo>
                  <a:lnTo>
                    <a:pt x="1930279" y="417020"/>
                  </a:lnTo>
                  <a:cubicBezTo>
                    <a:pt x="1930279" y="442611"/>
                    <a:pt x="1909534" y="463356"/>
                    <a:pt x="1883943" y="463356"/>
                  </a:cubicBezTo>
                  <a:lnTo>
                    <a:pt x="46336" y="463356"/>
                  </a:lnTo>
                  <a:cubicBezTo>
                    <a:pt x="20745" y="463356"/>
                    <a:pt x="0" y="442611"/>
                    <a:pt x="0" y="417020"/>
                  </a:cubicBezTo>
                  <a:lnTo>
                    <a:pt x="0" y="463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36" tIns="25636" rIns="25636" bIns="2563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feedback</a:t>
              </a:r>
              <a:endParaRPr lang="ru-RU" sz="2400" kern="12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1183243" y="4333727"/>
              <a:ext cx="1295460" cy="556838"/>
            </a:xfrm>
            <a:custGeom>
              <a:avLst/>
              <a:gdLst>
                <a:gd name="connsiteX0" fmla="*/ 0 w 1113676"/>
                <a:gd name="connsiteY0" fmla="*/ 55684 h 556838"/>
                <a:gd name="connsiteX1" fmla="*/ 55684 w 1113676"/>
                <a:gd name="connsiteY1" fmla="*/ 0 h 556838"/>
                <a:gd name="connsiteX2" fmla="*/ 1057992 w 1113676"/>
                <a:gd name="connsiteY2" fmla="*/ 0 h 556838"/>
                <a:gd name="connsiteX3" fmla="*/ 1113676 w 1113676"/>
                <a:gd name="connsiteY3" fmla="*/ 55684 h 556838"/>
                <a:gd name="connsiteX4" fmla="*/ 1113676 w 1113676"/>
                <a:gd name="connsiteY4" fmla="*/ 501154 h 556838"/>
                <a:gd name="connsiteX5" fmla="*/ 1057992 w 1113676"/>
                <a:gd name="connsiteY5" fmla="*/ 556838 h 556838"/>
                <a:gd name="connsiteX6" fmla="*/ 55684 w 1113676"/>
                <a:gd name="connsiteY6" fmla="*/ 556838 h 556838"/>
                <a:gd name="connsiteX7" fmla="*/ 0 w 1113676"/>
                <a:gd name="connsiteY7" fmla="*/ 501154 h 556838"/>
                <a:gd name="connsiteX8" fmla="*/ 0 w 1113676"/>
                <a:gd name="connsiteY8" fmla="*/ 55684 h 55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3676" h="556838">
                  <a:moveTo>
                    <a:pt x="0" y="55684"/>
                  </a:moveTo>
                  <a:cubicBezTo>
                    <a:pt x="0" y="24931"/>
                    <a:pt x="24931" y="0"/>
                    <a:pt x="55684" y="0"/>
                  </a:cubicBezTo>
                  <a:lnTo>
                    <a:pt x="1057992" y="0"/>
                  </a:lnTo>
                  <a:cubicBezTo>
                    <a:pt x="1088745" y="0"/>
                    <a:pt x="1113676" y="24931"/>
                    <a:pt x="1113676" y="55684"/>
                  </a:cubicBezTo>
                  <a:lnTo>
                    <a:pt x="1113676" y="501154"/>
                  </a:lnTo>
                  <a:cubicBezTo>
                    <a:pt x="1113676" y="531907"/>
                    <a:pt x="1088745" y="556838"/>
                    <a:pt x="1057992" y="556838"/>
                  </a:cubicBezTo>
                  <a:lnTo>
                    <a:pt x="55684" y="556838"/>
                  </a:lnTo>
                  <a:cubicBezTo>
                    <a:pt x="24931" y="556838"/>
                    <a:pt x="0" y="531907"/>
                    <a:pt x="0" y="501154"/>
                  </a:cubicBezTo>
                  <a:lnTo>
                    <a:pt x="0" y="556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74" tIns="28374" rIns="28374" bIns="2837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approach</a:t>
              </a:r>
              <a:endParaRPr lang="ru-RU" sz="2400" kern="12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6324563" y="3802893"/>
              <a:ext cx="1846230" cy="556838"/>
            </a:xfrm>
            <a:custGeom>
              <a:avLst/>
              <a:gdLst>
                <a:gd name="connsiteX0" fmla="*/ 0 w 1846230"/>
                <a:gd name="connsiteY0" fmla="*/ 55684 h 556838"/>
                <a:gd name="connsiteX1" fmla="*/ 55684 w 1846230"/>
                <a:gd name="connsiteY1" fmla="*/ 0 h 556838"/>
                <a:gd name="connsiteX2" fmla="*/ 1790546 w 1846230"/>
                <a:gd name="connsiteY2" fmla="*/ 0 h 556838"/>
                <a:gd name="connsiteX3" fmla="*/ 1846230 w 1846230"/>
                <a:gd name="connsiteY3" fmla="*/ 55684 h 556838"/>
                <a:gd name="connsiteX4" fmla="*/ 1846230 w 1846230"/>
                <a:gd name="connsiteY4" fmla="*/ 501154 h 556838"/>
                <a:gd name="connsiteX5" fmla="*/ 1790546 w 1846230"/>
                <a:gd name="connsiteY5" fmla="*/ 556838 h 556838"/>
                <a:gd name="connsiteX6" fmla="*/ 55684 w 1846230"/>
                <a:gd name="connsiteY6" fmla="*/ 556838 h 556838"/>
                <a:gd name="connsiteX7" fmla="*/ 0 w 1846230"/>
                <a:gd name="connsiteY7" fmla="*/ 501154 h 556838"/>
                <a:gd name="connsiteX8" fmla="*/ 0 w 1846230"/>
                <a:gd name="connsiteY8" fmla="*/ 55684 h 55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6230" h="556838">
                  <a:moveTo>
                    <a:pt x="0" y="55684"/>
                  </a:moveTo>
                  <a:cubicBezTo>
                    <a:pt x="0" y="24931"/>
                    <a:pt x="24931" y="0"/>
                    <a:pt x="55684" y="0"/>
                  </a:cubicBezTo>
                  <a:lnTo>
                    <a:pt x="1790546" y="0"/>
                  </a:lnTo>
                  <a:cubicBezTo>
                    <a:pt x="1821299" y="0"/>
                    <a:pt x="1846230" y="24931"/>
                    <a:pt x="1846230" y="55684"/>
                  </a:cubicBezTo>
                  <a:lnTo>
                    <a:pt x="1846230" y="501154"/>
                  </a:lnTo>
                  <a:cubicBezTo>
                    <a:pt x="1846230" y="531907"/>
                    <a:pt x="1821299" y="556838"/>
                    <a:pt x="1790546" y="556838"/>
                  </a:cubicBezTo>
                  <a:lnTo>
                    <a:pt x="55684" y="556838"/>
                  </a:lnTo>
                  <a:cubicBezTo>
                    <a:pt x="24931" y="556838"/>
                    <a:pt x="0" y="531907"/>
                    <a:pt x="0" y="501154"/>
                  </a:cubicBezTo>
                  <a:lnTo>
                    <a:pt x="0" y="556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74" tIns="28374" rIns="28374" bIns="2837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evaluation</a:t>
              </a:r>
              <a:endParaRPr lang="ru-RU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971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294540"/>
          </a:xfrm>
        </p:spPr>
        <p:txBody>
          <a:bodyPr/>
          <a:lstStyle/>
          <a:p>
            <a:r>
              <a:rPr lang="en-US" sz="4400" dirty="0" smtClean="0">
                <a:solidFill>
                  <a:srgbClr val="000090"/>
                </a:solidFill>
              </a:rPr>
              <a:t>THE DECISION-MAKING PROCESS</a:t>
            </a:r>
            <a:endParaRPr lang="ru-RU" sz="4400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0062" y="1352631"/>
            <a:ext cx="7581901" cy="547650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6150" y="1637848"/>
            <a:ext cx="1913331" cy="506566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6152" y="2383597"/>
            <a:ext cx="1913330" cy="577343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Statement of general goals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6152" y="3208372"/>
            <a:ext cx="1913331" cy="610334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Diagnosis of needs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6151" y="4090883"/>
            <a:ext cx="2045285" cy="758791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Formulation of objectives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6150" y="5018007"/>
            <a:ext cx="2045285" cy="590459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Selection of content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6152" y="5905385"/>
            <a:ext cx="1937042" cy="494865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Organization of content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14308" y="1637848"/>
            <a:ext cx="2870001" cy="745749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Selection of learning experience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14308" y="2861965"/>
            <a:ext cx="2688562" cy="585592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Organization of learning experiences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4308" y="3818706"/>
            <a:ext cx="2688562" cy="527854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Evaluaion</a:t>
            </a:r>
            <a:endParaRPr lang="ru-RU" dirty="0"/>
          </a:p>
        </p:txBody>
      </p:sp>
      <p:sp>
        <p:nvSpPr>
          <p:cNvPr id="13" name="Ромб 12"/>
          <p:cNvSpPr/>
          <p:nvPr/>
        </p:nvSpPr>
        <p:spPr>
          <a:xfrm>
            <a:off x="3414308" y="4754078"/>
            <a:ext cx="2688562" cy="854387"/>
          </a:xfrm>
          <a:prstGeom prst="diamond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Satisfactory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84309" y="3208372"/>
            <a:ext cx="2077054" cy="734049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Formulate detailed procedures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65746" y="4470278"/>
            <a:ext cx="1895617" cy="676315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Implement procedures</a:t>
            </a:r>
            <a:endParaRPr lang="ru-RU" dirty="0"/>
          </a:p>
        </p:txBody>
      </p:sp>
      <p:sp>
        <p:nvSpPr>
          <p:cNvPr id="16" name="Ромб 15"/>
          <p:cNvSpPr/>
          <p:nvPr/>
        </p:nvSpPr>
        <p:spPr>
          <a:xfrm>
            <a:off x="6102869" y="5608465"/>
            <a:ext cx="2408163" cy="914400"/>
          </a:xfrm>
          <a:prstGeom prst="diamond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704006" y="2144413"/>
            <a:ext cx="484632" cy="2391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704006" y="2960939"/>
            <a:ext cx="484632" cy="2804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704006" y="3818706"/>
            <a:ext cx="484632" cy="272177"/>
          </a:xfrm>
          <a:prstGeom prst="downArrow">
            <a:avLst>
              <a:gd name="adj1" fmla="val 4319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863250" y="4836557"/>
            <a:ext cx="539212" cy="168333"/>
          </a:xfrm>
          <a:prstGeom prst="downArrow">
            <a:avLst>
              <a:gd name="adj1" fmla="val 36386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786477" y="5608466"/>
            <a:ext cx="484632" cy="2969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442051" y="2383597"/>
            <a:ext cx="484632" cy="47836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541013" y="4346561"/>
            <a:ext cx="484632" cy="489996"/>
          </a:xfrm>
          <a:prstGeom prst="downArrow">
            <a:avLst>
              <a:gd name="adj1" fmla="val 4319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097625" y="3942420"/>
            <a:ext cx="484632" cy="5278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097625" y="5262061"/>
            <a:ext cx="484632" cy="3464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442051" y="3447556"/>
            <a:ext cx="484632" cy="4206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углом вверх 26"/>
          <p:cNvSpPr/>
          <p:nvPr/>
        </p:nvSpPr>
        <p:spPr>
          <a:xfrm>
            <a:off x="3051435" y="2144413"/>
            <a:ext cx="181438" cy="4008405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3232873" y="2144413"/>
            <a:ext cx="181435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5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MAIN PRINCIPLES OF SYLLABUS DESIGN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view of how language is learned results in a </a:t>
            </a:r>
            <a:r>
              <a:rPr lang="en-US" sz="3200" dirty="0" smtClean="0">
                <a:solidFill>
                  <a:schemeClr val="accent4"/>
                </a:solidFill>
              </a:rPr>
              <a:t>process-based syllabus</a:t>
            </a:r>
          </a:p>
          <a:p>
            <a:r>
              <a:rPr lang="en-US" sz="3200" dirty="0" smtClean="0"/>
              <a:t>A view of how language is acquired results in a </a:t>
            </a:r>
            <a:r>
              <a:rPr lang="en-US" sz="3200" dirty="0" smtClean="0">
                <a:solidFill>
                  <a:srgbClr val="3366FF"/>
                </a:solidFill>
              </a:rPr>
              <a:t>structure-based syllabus</a:t>
            </a:r>
          </a:p>
          <a:p>
            <a:r>
              <a:rPr lang="en-US" sz="3200" dirty="0" smtClean="0"/>
              <a:t>A view of how language is used results in a</a:t>
            </a:r>
            <a:r>
              <a:rPr lang="en-US" sz="3200" dirty="0" smtClean="0">
                <a:solidFill>
                  <a:srgbClr val="FFFF00"/>
                </a:solidFill>
              </a:rPr>
              <a:t> function-based syllabus 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4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TYPES OF SYLLABUS</a:t>
            </a:r>
            <a:endParaRPr lang="ru-RU" dirty="0">
              <a:solidFill>
                <a:srgbClr val="00009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960859"/>
              </p:ext>
            </p:extLst>
          </p:nvPr>
        </p:nvGraphicFramePr>
        <p:xfrm>
          <a:off x="686301" y="2355673"/>
          <a:ext cx="7662864" cy="3267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76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2" y="107576"/>
            <a:ext cx="7581901" cy="1470811"/>
          </a:xfrm>
        </p:spPr>
        <p:txBody>
          <a:bodyPr/>
          <a:lstStyle/>
          <a:p>
            <a:r>
              <a:rPr lang="en-US" sz="4800" dirty="0" smtClean="0"/>
              <a:t>DIFFERENT APPROACHES </a:t>
            </a:r>
            <a:endParaRPr lang="ru-RU" sz="4800" dirty="0"/>
          </a:p>
        </p:txBody>
      </p:sp>
      <p:pic>
        <p:nvPicPr>
          <p:cNvPr id="4" name="Содержимое 3" descr="task-based-syllabus-5-728 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2" b="-2312"/>
          <a:stretch>
            <a:fillRect/>
          </a:stretch>
        </p:blipFill>
        <p:spPr>
          <a:xfrm>
            <a:off x="428721" y="-137289"/>
            <a:ext cx="8376294" cy="6572697"/>
          </a:xfrm>
        </p:spPr>
      </p:pic>
    </p:spTree>
    <p:extLst>
      <p:ext uri="{BB962C8B-B14F-4D97-AF65-F5344CB8AC3E}">
        <p14:creationId xmlns:p14="http://schemas.microsoft.com/office/powerpoint/2010/main" val="21587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GRAMATICAL SYLLABUS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9775" y="1497264"/>
            <a:ext cx="7662864" cy="454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 used to solve such problems:</a:t>
            </a:r>
          </a:p>
          <a:p>
            <a:r>
              <a:rPr lang="en-US" sz="2800" dirty="0" smtClean="0"/>
              <a:t> selecting sufficient patterns to support the amount of teaching time available</a:t>
            </a:r>
          </a:p>
          <a:p>
            <a:r>
              <a:rPr lang="en-US" sz="2800" dirty="0" smtClean="0"/>
              <a:t> arranging items into a sequence to facilitate learning</a:t>
            </a:r>
          </a:p>
          <a:p>
            <a:r>
              <a:rPr lang="en-US" sz="2800" dirty="0" smtClean="0"/>
              <a:t> identifying  a productive range of grammatical items to develop basic communication skills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0012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бита">
  <a:themeElements>
    <a:clrScheme name="Орбита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Орбита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Орбита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Орбита.thmx</Template>
  <TotalTime>715</TotalTime>
  <Words>950</Words>
  <Application>Microsoft Macintosh PowerPoint</Application>
  <PresentationFormat>Экран (4:3)</PresentationFormat>
  <Paragraphs>133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Орбита</vt:lpstr>
      <vt:lpstr>COURSE AND SYLLABUS DESIGN </vt:lpstr>
      <vt:lpstr>.WHAT IS SYLLABUS DESIGN</vt:lpstr>
      <vt:lpstr>PLANNING THE COURSE STRUCTURE</vt:lpstr>
      <vt:lpstr>THE COURSE DESIGN PROCESS</vt:lpstr>
      <vt:lpstr>THE DECISION-MAKING PROCESS</vt:lpstr>
      <vt:lpstr>MAIN PRINCIPLES OF SYLLABUS DESIGN</vt:lpstr>
      <vt:lpstr>TYPES OF SYLLABUS</vt:lpstr>
      <vt:lpstr>DIFFERENT APPROACHES </vt:lpstr>
      <vt:lpstr>GRAMATICAL SYLLABUS</vt:lpstr>
      <vt:lpstr>DISADVANTAGES OF GRAMMATICAL APPROACH</vt:lpstr>
      <vt:lpstr> LEXICAL SYLLABUS </vt:lpstr>
      <vt:lpstr>FUNCTIONAL SYLLABUS</vt:lpstr>
      <vt:lpstr>ADVANTAGES OF FUNCTIONAL SYLLABUS</vt:lpstr>
      <vt:lpstr>DISADVANTAGES OF FUNCTIONAL SYLLABUS</vt:lpstr>
      <vt:lpstr>SITUATIONAL SYLLABUS</vt:lpstr>
      <vt:lpstr>DISADVANTAGES OF SITUATIONAL SYLLABUS </vt:lpstr>
      <vt:lpstr>TOPICAL SYLLABUS</vt:lpstr>
      <vt:lpstr>ADVANTAGES OF TOPICAL SYLLABUS</vt:lpstr>
      <vt:lpstr>COMPETENCY-BASED SYLLABUS</vt:lpstr>
      <vt:lpstr>TEXT-BASED SYLLABUS</vt:lpstr>
      <vt:lpstr>SKILLS SYLLABUS</vt:lpstr>
      <vt:lpstr>SKILLS SYLLABUS</vt:lpstr>
      <vt:lpstr>TASK-BASED SYLLABUS</vt:lpstr>
      <vt:lpstr>ADVANTAGES OF TASK-BASED SYLLABUS</vt:lpstr>
      <vt:lpstr>DISADVANTAGES OF TASK-BASED SYLLABUS</vt:lpstr>
      <vt:lpstr>WHAT TYPE OF SYLLABUS SHOULD BE USED</vt:lpstr>
      <vt:lpstr>THANK YOU FOR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THE COURSE STRUCTURE</dc:title>
  <dc:creator>MacBook</dc:creator>
  <cp:lastModifiedBy>MacBook</cp:lastModifiedBy>
  <cp:revision>49</cp:revision>
  <dcterms:created xsi:type="dcterms:W3CDTF">2016-01-25T17:52:02Z</dcterms:created>
  <dcterms:modified xsi:type="dcterms:W3CDTF">2016-01-27T00:01:29Z</dcterms:modified>
</cp:coreProperties>
</file>